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18288000" cy="10287000"/>
  <p:notesSz cx="6858000" cy="9144000"/>
  <p:embeddedFontLst>
    <p:embeddedFont>
      <p:font typeface="Be Vietnam" pitchFamily="2" charset="77"/>
      <p:regular r:id="rId21"/>
    </p:embeddedFont>
    <p:embeddedFont>
      <p:font typeface="Calibri" panose="020F0502020204030204" pitchFamily="34" charset="0"/>
      <p:regular r:id="rId22"/>
      <p:bold r:id="rId23"/>
      <p:italic r:id="rId24"/>
      <p:boldItalic r:id="rId25"/>
    </p:embeddedFont>
    <p:embeddedFont>
      <p:font typeface="League Spartan" pitchFamily="2" charset="77"/>
      <p:regular r:id="rId26"/>
      <p:bold r:id="rId27"/>
    </p:embeddedFont>
    <p:embeddedFont>
      <p:font typeface="Open Sauce Light" pitchFamily="2" charset="77"/>
      <p:regular r:id="rId28"/>
    </p:embeddedFont>
    <p:embeddedFont>
      <p:font typeface="Open Sauce Light Bold" pitchFamily="2" charset="77"/>
      <p:regular r:id="rId29"/>
    </p:embeddedFont>
    <p:embeddedFont>
      <p:font typeface="Source Sans Pro" panose="020B0503030403020204" pitchFamily="34" charset="0"/>
      <p:regular r:id="rId30"/>
      <p:bold r:id="rId31"/>
      <p:italic r:id="rId32"/>
      <p:boldItalic r:id="rId33"/>
    </p:embeddedFont>
    <p:embeddedFont>
      <p:font typeface="Source Sans Pro Bold" panose="020B0703030403020204" pitchFamily="3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79048" autoAdjust="0"/>
  </p:normalViewPr>
  <p:slideViewPr>
    <p:cSldViewPr>
      <p:cViewPr varScale="1">
        <p:scale>
          <a:sx n="66" d="100"/>
          <a:sy n="66" d="100"/>
        </p:scale>
        <p:origin x="16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357E34-E281-D54D-82B6-28084B94CA9C}" type="datetimeFigureOut">
              <a:rPr lang="en-MA" smtClean="0"/>
              <a:t>6/6/2023</a:t>
            </a:fld>
            <a:endParaRPr lang="en-M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B1106-D417-1949-BF2B-56AC6ED255A2}" type="slidenum">
              <a:rPr lang="en-MA" smtClean="0"/>
              <a:t>‹#›</a:t>
            </a:fld>
            <a:endParaRPr lang="en-MA"/>
          </a:p>
        </p:txBody>
      </p:sp>
    </p:spTree>
    <p:extLst>
      <p:ext uri="{BB962C8B-B14F-4D97-AF65-F5344CB8AC3E}">
        <p14:creationId xmlns:p14="http://schemas.microsoft.com/office/powerpoint/2010/main" val="1411254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a:t>
            </a:fld>
            <a:endParaRPr lang="en-MA"/>
          </a:p>
        </p:txBody>
      </p:sp>
    </p:spTree>
    <p:extLst>
      <p:ext uri="{BB962C8B-B14F-4D97-AF65-F5344CB8AC3E}">
        <p14:creationId xmlns:p14="http://schemas.microsoft.com/office/powerpoint/2010/main" val="232922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10</a:t>
            </a:fld>
            <a:endParaRPr lang="en-MA"/>
          </a:p>
        </p:txBody>
      </p:sp>
    </p:spTree>
    <p:extLst>
      <p:ext uri="{BB962C8B-B14F-4D97-AF65-F5344CB8AC3E}">
        <p14:creationId xmlns:p14="http://schemas.microsoft.com/office/powerpoint/2010/main" val="381100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3B1106-D417-1949-BF2B-56AC6ED255A2}" type="slidenum">
              <a:rPr lang="en-MA" smtClean="0"/>
              <a:t>11</a:t>
            </a:fld>
            <a:endParaRPr lang="en-MA"/>
          </a:p>
        </p:txBody>
      </p:sp>
    </p:spTree>
    <p:extLst>
      <p:ext uri="{BB962C8B-B14F-4D97-AF65-F5344CB8AC3E}">
        <p14:creationId xmlns:p14="http://schemas.microsoft.com/office/powerpoint/2010/main" val="74343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12</a:t>
            </a:fld>
            <a:endParaRPr lang="en-MA"/>
          </a:p>
        </p:txBody>
      </p:sp>
    </p:spTree>
    <p:extLst>
      <p:ext uri="{BB962C8B-B14F-4D97-AF65-F5344CB8AC3E}">
        <p14:creationId xmlns:p14="http://schemas.microsoft.com/office/powerpoint/2010/main" val="75677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13</a:t>
            </a:fld>
            <a:endParaRPr lang="en-MA"/>
          </a:p>
        </p:txBody>
      </p:sp>
    </p:spTree>
    <p:extLst>
      <p:ext uri="{BB962C8B-B14F-4D97-AF65-F5344CB8AC3E}">
        <p14:creationId xmlns:p14="http://schemas.microsoft.com/office/powerpoint/2010/main" val="4215601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14</a:t>
            </a:fld>
            <a:endParaRPr lang="en-MA"/>
          </a:p>
        </p:txBody>
      </p:sp>
    </p:spTree>
    <p:extLst>
      <p:ext uri="{BB962C8B-B14F-4D97-AF65-F5344CB8AC3E}">
        <p14:creationId xmlns:p14="http://schemas.microsoft.com/office/powerpoint/2010/main" val="546419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15</a:t>
            </a:fld>
            <a:endParaRPr lang="en-MA"/>
          </a:p>
        </p:txBody>
      </p:sp>
    </p:spTree>
    <p:extLst>
      <p:ext uri="{BB962C8B-B14F-4D97-AF65-F5344CB8AC3E}">
        <p14:creationId xmlns:p14="http://schemas.microsoft.com/office/powerpoint/2010/main" val="278832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16</a:t>
            </a:fld>
            <a:endParaRPr lang="en-MA"/>
          </a:p>
        </p:txBody>
      </p:sp>
    </p:spTree>
    <p:extLst>
      <p:ext uri="{BB962C8B-B14F-4D97-AF65-F5344CB8AC3E}">
        <p14:creationId xmlns:p14="http://schemas.microsoft.com/office/powerpoint/2010/main" val="1296783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17</a:t>
            </a:fld>
            <a:endParaRPr lang="en-MA"/>
          </a:p>
        </p:txBody>
      </p:sp>
    </p:spTree>
    <p:extLst>
      <p:ext uri="{BB962C8B-B14F-4D97-AF65-F5344CB8AC3E}">
        <p14:creationId xmlns:p14="http://schemas.microsoft.com/office/powerpoint/2010/main" val="325625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18</a:t>
            </a:fld>
            <a:endParaRPr lang="en-MA"/>
          </a:p>
        </p:txBody>
      </p:sp>
    </p:spTree>
    <p:extLst>
      <p:ext uri="{BB962C8B-B14F-4D97-AF65-F5344CB8AC3E}">
        <p14:creationId xmlns:p14="http://schemas.microsoft.com/office/powerpoint/2010/main" val="412653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2</a:t>
            </a:fld>
            <a:endParaRPr lang="en-MA"/>
          </a:p>
        </p:txBody>
      </p:sp>
    </p:spTree>
    <p:extLst>
      <p:ext uri="{BB962C8B-B14F-4D97-AF65-F5344CB8AC3E}">
        <p14:creationId xmlns:p14="http://schemas.microsoft.com/office/powerpoint/2010/main" val="174670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3</a:t>
            </a:fld>
            <a:endParaRPr lang="en-MA"/>
          </a:p>
        </p:txBody>
      </p:sp>
    </p:spTree>
    <p:extLst>
      <p:ext uri="{BB962C8B-B14F-4D97-AF65-F5344CB8AC3E}">
        <p14:creationId xmlns:p14="http://schemas.microsoft.com/office/powerpoint/2010/main" val="380444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4</a:t>
            </a:fld>
            <a:endParaRPr lang="en-MA"/>
          </a:p>
        </p:txBody>
      </p:sp>
    </p:spTree>
    <p:extLst>
      <p:ext uri="{BB962C8B-B14F-4D97-AF65-F5344CB8AC3E}">
        <p14:creationId xmlns:p14="http://schemas.microsoft.com/office/powerpoint/2010/main" val="63152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5</a:t>
            </a:fld>
            <a:endParaRPr lang="en-MA"/>
          </a:p>
        </p:txBody>
      </p:sp>
    </p:spTree>
    <p:extLst>
      <p:ext uri="{BB962C8B-B14F-4D97-AF65-F5344CB8AC3E}">
        <p14:creationId xmlns:p14="http://schemas.microsoft.com/office/powerpoint/2010/main" val="3069955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6</a:t>
            </a:fld>
            <a:endParaRPr lang="en-MA"/>
          </a:p>
        </p:txBody>
      </p:sp>
    </p:spTree>
    <p:extLst>
      <p:ext uri="{BB962C8B-B14F-4D97-AF65-F5344CB8AC3E}">
        <p14:creationId xmlns:p14="http://schemas.microsoft.com/office/powerpoint/2010/main" val="304982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7</a:t>
            </a:fld>
            <a:endParaRPr lang="en-MA"/>
          </a:p>
        </p:txBody>
      </p:sp>
    </p:spTree>
    <p:extLst>
      <p:ext uri="{BB962C8B-B14F-4D97-AF65-F5344CB8AC3E}">
        <p14:creationId xmlns:p14="http://schemas.microsoft.com/office/powerpoint/2010/main" val="37836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8</a:t>
            </a:fld>
            <a:endParaRPr lang="en-MA"/>
          </a:p>
        </p:txBody>
      </p:sp>
    </p:spTree>
    <p:extLst>
      <p:ext uri="{BB962C8B-B14F-4D97-AF65-F5344CB8AC3E}">
        <p14:creationId xmlns:p14="http://schemas.microsoft.com/office/powerpoint/2010/main" val="381747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A" dirty="0"/>
          </a:p>
        </p:txBody>
      </p:sp>
      <p:sp>
        <p:nvSpPr>
          <p:cNvPr id="4" name="Slide Number Placeholder 3"/>
          <p:cNvSpPr>
            <a:spLocks noGrp="1"/>
          </p:cNvSpPr>
          <p:nvPr>
            <p:ph type="sldNum" sz="quarter" idx="5"/>
          </p:nvPr>
        </p:nvSpPr>
        <p:spPr/>
        <p:txBody>
          <a:bodyPr/>
          <a:lstStyle/>
          <a:p>
            <a:fld id="{1C3B1106-D417-1949-BF2B-56AC6ED255A2}" type="slidenum">
              <a:rPr lang="en-MA" smtClean="0"/>
              <a:t>9</a:t>
            </a:fld>
            <a:endParaRPr lang="en-MA"/>
          </a:p>
        </p:txBody>
      </p:sp>
    </p:spTree>
    <p:extLst>
      <p:ext uri="{BB962C8B-B14F-4D97-AF65-F5344CB8AC3E}">
        <p14:creationId xmlns:p14="http://schemas.microsoft.com/office/powerpoint/2010/main" val="38202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4.svg"/><Relationship Id="rId9" Type="http://schemas.openxmlformats.org/officeDocument/2006/relationships/image" Target="../media/image19.pn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061313"/>
            </a:solidFill>
          </p:spPr>
        </p:sp>
      </p:grpSp>
      <p:sp>
        <p:nvSpPr>
          <p:cNvPr id="4" name="Freeform 4"/>
          <p:cNvSpPr/>
          <p:nvPr/>
        </p:nvSpPr>
        <p:spPr>
          <a:xfrm>
            <a:off x="8141237" y="7619828"/>
            <a:ext cx="1967426" cy="1324734"/>
          </a:xfrm>
          <a:custGeom>
            <a:avLst/>
            <a:gdLst/>
            <a:ahLst/>
            <a:cxnLst/>
            <a:rect l="l" t="t" r="r" b="b"/>
            <a:pathLst>
              <a:path w="1967426" h="1324734">
                <a:moveTo>
                  <a:pt x="0" y="0"/>
                </a:moveTo>
                <a:lnTo>
                  <a:pt x="1967426" y="0"/>
                </a:lnTo>
                <a:lnTo>
                  <a:pt x="1967426" y="1324734"/>
                </a:lnTo>
                <a:lnTo>
                  <a:pt x="0" y="1324734"/>
                </a:lnTo>
                <a:lnTo>
                  <a:pt x="0" y="0"/>
                </a:lnTo>
                <a:close/>
              </a:path>
            </a:pathLst>
          </a:custGeom>
          <a:blipFill>
            <a:blip r:embed="rId3"/>
            <a:stretch>
              <a:fillRect/>
            </a:stretch>
          </a:blipFill>
        </p:spPr>
      </p:sp>
      <p:sp>
        <p:nvSpPr>
          <p:cNvPr id="5" name="TextBox 5"/>
          <p:cNvSpPr txBox="1"/>
          <p:nvPr/>
        </p:nvSpPr>
        <p:spPr>
          <a:xfrm>
            <a:off x="1019175" y="4005361"/>
            <a:ext cx="16230600" cy="1965923"/>
          </a:xfrm>
          <a:prstGeom prst="rect">
            <a:avLst/>
          </a:prstGeom>
        </p:spPr>
        <p:txBody>
          <a:bodyPr lIns="0" tIns="0" rIns="0" bIns="0" rtlCol="0" anchor="t">
            <a:spAutoFit/>
          </a:bodyPr>
          <a:lstStyle/>
          <a:p>
            <a:pPr algn="ctr">
              <a:lnSpc>
                <a:spcPts val="7840"/>
              </a:lnSpc>
            </a:pPr>
            <a:r>
              <a:rPr lang="en-US" sz="5600" dirty="0">
                <a:solidFill>
                  <a:srgbClr val="061313"/>
                </a:solidFill>
                <a:latin typeface="League Spartan"/>
              </a:rPr>
              <a:t>Development of a web application for internships management</a:t>
            </a:r>
          </a:p>
        </p:txBody>
      </p:sp>
      <p:sp>
        <p:nvSpPr>
          <p:cNvPr id="6" name="Freeform 6"/>
          <p:cNvSpPr/>
          <p:nvPr/>
        </p:nvSpPr>
        <p:spPr>
          <a:xfrm>
            <a:off x="7430670" y="6499593"/>
            <a:ext cx="3426661" cy="558260"/>
          </a:xfrm>
          <a:custGeom>
            <a:avLst/>
            <a:gdLst/>
            <a:ahLst/>
            <a:cxnLst/>
            <a:rect l="l" t="t" r="r" b="b"/>
            <a:pathLst>
              <a:path w="3426661" h="558260">
                <a:moveTo>
                  <a:pt x="0" y="0"/>
                </a:moveTo>
                <a:lnTo>
                  <a:pt x="3426660" y="0"/>
                </a:lnTo>
                <a:lnTo>
                  <a:pt x="3426660" y="558260"/>
                </a:lnTo>
                <a:lnTo>
                  <a:pt x="0" y="558260"/>
                </a:lnTo>
                <a:lnTo>
                  <a:pt x="0" y="0"/>
                </a:lnTo>
                <a:close/>
              </a:path>
            </a:pathLst>
          </a:custGeom>
          <a:blipFill>
            <a:blip r:embed="rId4"/>
            <a:stretch>
              <a:fillRect/>
            </a:stretch>
          </a:blipFill>
        </p:spPr>
      </p:sp>
      <p:sp>
        <p:nvSpPr>
          <p:cNvPr id="7" name="TextBox 7"/>
          <p:cNvSpPr txBox="1"/>
          <p:nvPr/>
        </p:nvSpPr>
        <p:spPr>
          <a:xfrm>
            <a:off x="1741714" y="3105684"/>
            <a:ext cx="14766472" cy="613410"/>
          </a:xfrm>
          <a:prstGeom prst="rect">
            <a:avLst/>
          </a:prstGeom>
        </p:spPr>
        <p:txBody>
          <a:bodyPr lIns="0" tIns="0" rIns="0" bIns="0" rtlCol="0" anchor="t">
            <a:spAutoFit/>
          </a:bodyPr>
          <a:lstStyle/>
          <a:p>
            <a:pPr algn="ctr">
              <a:lnSpc>
                <a:spcPts val="5040"/>
              </a:lnSpc>
            </a:pPr>
            <a:r>
              <a:rPr lang="en-US" sz="3600">
                <a:solidFill>
                  <a:srgbClr val="545454"/>
                </a:solidFill>
                <a:latin typeface="Be Vietnam"/>
              </a:rPr>
              <a:t>Internship project</a:t>
            </a:r>
          </a:p>
        </p:txBody>
      </p:sp>
      <p:sp>
        <p:nvSpPr>
          <p:cNvPr id="8" name="TextBox 8"/>
          <p:cNvSpPr txBox="1"/>
          <p:nvPr/>
        </p:nvSpPr>
        <p:spPr>
          <a:xfrm>
            <a:off x="1047750" y="246380"/>
            <a:ext cx="5178417" cy="455295"/>
          </a:xfrm>
          <a:prstGeom prst="rect">
            <a:avLst/>
          </a:prstGeom>
        </p:spPr>
        <p:txBody>
          <a:bodyPr lIns="0" tIns="0" rIns="0" bIns="0" rtlCol="0" anchor="t">
            <a:spAutoFit/>
          </a:bodyPr>
          <a:lstStyle/>
          <a:p>
            <a:pPr>
              <a:lnSpc>
                <a:spcPts val="3779"/>
              </a:lnSpc>
            </a:pPr>
            <a:r>
              <a:rPr lang="en-US" sz="2699">
                <a:solidFill>
                  <a:srgbClr val="FAFAFB"/>
                </a:solidFill>
                <a:latin typeface="Source Sans Pro"/>
              </a:rPr>
              <a:t>Presented by </a:t>
            </a:r>
            <a:r>
              <a:rPr lang="en-US" sz="2699">
                <a:solidFill>
                  <a:srgbClr val="FAFAFB"/>
                </a:solidFill>
                <a:latin typeface="Source Sans Pro Bold"/>
              </a:rPr>
              <a:t>Youssef El Aissaoui</a:t>
            </a:r>
          </a:p>
        </p:txBody>
      </p:sp>
      <p:sp>
        <p:nvSpPr>
          <p:cNvPr id="9" name="TextBox 9"/>
          <p:cNvSpPr txBox="1"/>
          <p:nvPr/>
        </p:nvSpPr>
        <p:spPr>
          <a:xfrm>
            <a:off x="12071358" y="285115"/>
            <a:ext cx="5178417" cy="438785"/>
          </a:xfrm>
          <a:prstGeom prst="rect">
            <a:avLst/>
          </a:prstGeom>
        </p:spPr>
        <p:txBody>
          <a:bodyPr lIns="0" tIns="0" rIns="0" bIns="0" rtlCol="0" anchor="t">
            <a:spAutoFit/>
          </a:bodyPr>
          <a:lstStyle/>
          <a:p>
            <a:pPr algn="r">
              <a:lnSpc>
                <a:spcPts val="3639"/>
              </a:lnSpc>
            </a:pPr>
            <a:r>
              <a:rPr lang="en-US" sz="2599" dirty="0">
                <a:solidFill>
                  <a:srgbClr val="FAFAFB"/>
                </a:solidFill>
                <a:latin typeface="Source Sans Pro"/>
              </a:rPr>
              <a:t>2022-2023</a:t>
            </a:r>
          </a:p>
        </p:txBody>
      </p:sp>
      <p:grpSp>
        <p:nvGrpSpPr>
          <p:cNvPr id="10" name="Group 10"/>
          <p:cNvGrpSpPr/>
          <p:nvPr/>
        </p:nvGrpSpPr>
        <p:grpSpPr>
          <a:xfrm>
            <a:off x="16991245" y="8907589"/>
            <a:ext cx="268055" cy="350711"/>
            <a:chOff x="0" y="0"/>
            <a:chExt cx="357406" cy="467614"/>
          </a:xfrm>
        </p:grpSpPr>
        <p:sp>
          <p:nvSpPr>
            <p:cNvPr id="11" name="Freeform 11"/>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89607" y="4552786"/>
            <a:ext cx="6105404" cy="1357632"/>
          </a:xfrm>
          <a:prstGeom prst="rect">
            <a:avLst/>
          </a:prstGeom>
        </p:spPr>
        <p:txBody>
          <a:bodyPr lIns="0" tIns="0" rIns="0" bIns="0" rtlCol="0" anchor="t">
            <a:spAutoFit/>
          </a:bodyPr>
          <a:lstStyle/>
          <a:p>
            <a:pPr algn="ctr">
              <a:lnSpc>
                <a:spcPts val="5390"/>
              </a:lnSpc>
            </a:pPr>
            <a:r>
              <a:rPr lang="en-US" sz="4900">
                <a:solidFill>
                  <a:srgbClr val="000000"/>
                </a:solidFill>
                <a:latin typeface="League Spartan"/>
              </a:rPr>
              <a:t>Non functional </a:t>
            </a:r>
          </a:p>
          <a:p>
            <a:pPr algn="ctr">
              <a:lnSpc>
                <a:spcPts val="5390"/>
              </a:lnSpc>
            </a:pPr>
            <a:r>
              <a:rPr lang="en-US" sz="4900">
                <a:solidFill>
                  <a:srgbClr val="000000"/>
                </a:solidFill>
                <a:latin typeface="League Spartan"/>
              </a:rPr>
              <a:t>requirements</a:t>
            </a:r>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2956036" y="4774196"/>
            <a:ext cx="2606564" cy="533401"/>
          </a:xfrm>
          <a:prstGeom prst="rect">
            <a:avLst/>
          </a:prstGeom>
        </p:spPr>
        <p:txBody>
          <a:bodyPr wrap="square" lIns="0" tIns="0" rIns="0" bIns="0" rtlCol="0" anchor="t">
            <a:spAutoFit/>
          </a:bodyPr>
          <a:lstStyle/>
          <a:p>
            <a:pPr algn="ctr">
              <a:lnSpc>
                <a:spcPts val="4499"/>
              </a:lnSpc>
              <a:spcBef>
                <a:spcPct val="0"/>
              </a:spcBef>
            </a:pPr>
            <a:r>
              <a:rPr lang="en-US" sz="2999" dirty="0">
                <a:solidFill>
                  <a:srgbClr val="000000"/>
                </a:solidFill>
                <a:latin typeface="Open Sauce Light"/>
              </a:rPr>
              <a:t>Performance</a:t>
            </a:r>
          </a:p>
        </p:txBody>
      </p:sp>
      <p:sp>
        <p:nvSpPr>
          <p:cNvPr id="7" name="TextBox 7"/>
          <p:cNvSpPr txBox="1"/>
          <p:nvPr/>
        </p:nvSpPr>
        <p:spPr>
          <a:xfrm>
            <a:off x="5952995" y="2819235"/>
            <a:ext cx="2136301" cy="533401"/>
          </a:xfrm>
          <a:prstGeom prst="rect">
            <a:avLst/>
          </a:prstGeom>
        </p:spPr>
        <p:txBody>
          <a:bodyPr wrap="square" lIns="0" tIns="0" rIns="0" bIns="0" rtlCol="0" anchor="t">
            <a:spAutoFit/>
          </a:bodyPr>
          <a:lstStyle/>
          <a:p>
            <a:pPr algn="ctr">
              <a:lnSpc>
                <a:spcPts val="4499"/>
              </a:lnSpc>
              <a:spcBef>
                <a:spcPct val="0"/>
              </a:spcBef>
            </a:pPr>
            <a:r>
              <a:rPr lang="en-US" sz="2999" dirty="0">
                <a:solidFill>
                  <a:srgbClr val="000000"/>
                </a:solidFill>
                <a:latin typeface="Open Sauce Light"/>
              </a:rPr>
              <a:t>Scalability</a:t>
            </a:r>
          </a:p>
        </p:txBody>
      </p:sp>
      <p:sp>
        <p:nvSpPr>
          <p:cNvPr id="8" name="TextBox 8"/>
          <p:cNvSpPr txBox="1"/>
          <p:nvPr/>
        </p:nvSpPr>
        <p:spPr>
          <a:xfrm>
            <a:off x="10198704" y="2819235"/>
            <a:ext cx="2450496" cy="521233"/>
          </a:xfrm>
          <a:prstGeom prst="rect">
            <a:avLst/>
          </a:prstGeom>
        </p:spPr>
        <p:txBody>
          <a:bodyPr wrap="square" lIns="0" tIns="0" rIns="0" bIns="0" rtlCol="0" anchor="t">
            <a:spAutoFit/>
          </a:bodyPr>
          <a:lstStyle/>
          <a:p>
            <a:pPr algn="ctr">
              <a:lnSpc>
                <a:spcPts val="4499"/>
              </a:lnSpc>
              <a:spcBef>
                <a:spcPct val="0"/>
              </a:spcBef>
            </a:pPr>
            <a:r>
              <a:rPr lang="en-US" sz="2999" dirty="0">
                <a:solidFill>
                  <a:srgbClr val="000000"/>
                </a:solidFill>
                <a:latin typeface="Open Sauce Light"/>
              </a:rPr>
              <a:t>Accessibility</a:t>
            </a:r>
          </a:p>
        </p:txBody>
      </p:sp>
      <p:sp>
        <p:nvSpPr>
          <p:cNvPr id="9" name="TextBox 9"/>
          <p:cNvSpPr txBox="1"/>
          <p:nvPr/>
        </p:nvSpPr>
        <p:spPr>
          <a:xfrm>
            <a:off x="12885466" y="4812296"/>
            <a:ext cx="2735533" cy="521233"/>
          </a:xfrm>
          <a:prstGeom prst="rect">
            <a:avLst/>
          </a:prstGeom>
        </p:spPr>
        <p:txBody>
          <a:bodyPr wrap="square" lIns="0" tIns="0" rIns="0" bIns="0" rtlCol="0" anchor="t">
            <a:spAutoFit/>
          </a:bodyPr>
          <a:lstStyle/>
          <a:p>
            <a:pPr algn="ctr">
              <a:lnSpc>
                <a:spcPts val="4499"/>
              </a:lnSpc>
              <a:spcBef>
                <a:spcPct val="0"/>
              </a:spcBef>
            </a:pPr>
            <a:r>
              <a:rPr lang="en-US" sz="2999" dirty="0">
                <a:solidFill>
                  <a:srgbClr val="000000"/>
                </a:solidFill>
                <a:latin typeface="Open Sauce Light"/>
              </a:rPr>
              <a:t>Maintainability</a:t>
            </a:r>
          </a:p>
        </p:txBody>
      </p:sp>
      <p:sp>
        <p:nvSpPr>
          <p:cNvPr id="10" name="TextBox 10"/>
          <p:cNvSpPr txBox="1"/>
          <p:nvPr/>
        </p:nvSpPr>
        <p:spPr>
          <a:xfrm>
            <a:off x="5952996" y="6829590"/>
            <a:ext cx="1727518" cy="521233"/>
          </a:xfrm>
          <a:prstGeom prst="rect">
            <a:avLst/>
          </a:prstGeom>
        </p:spPr>
        <p:txBody>
          <a:bodyPr wrap="square" lIns="0" tIns="0" rIns="0" bIns="0" rtlCol="0" anchor="t">
            <a:spAutoFit/>
          </a:bodyPr>
          <a:lstStyle/>
          <a:p>
            <a:pPr algn="ctr">
              <a:lnSpc>
                <a:spcPts val="4500"/>
              </a:lnSpc>
              <a:spcBef>
                <a:spcPct val="0"/>
              </a:spcBef>
            </a:pPr>
            <a:r>
              <a:rPr lang="en-US" sz="3000" dirty="0">
                <a:solidFill>
                  <a:srgbClr val="000000"/>
                </a:solidFill>
                <a:latin typeface="Open Sauce Light"/>
              </a:rPr>
              <a:t>Security</a:t>
            </a:r>
          </a:p>
        </p:txBody>
      </p:sp>
      <p:sp>
        <p:nvSpPr>
          <p:cNvPr id="11" name="TextBox 11"/>
          <p:cNvSpPr txBox="1"/>
          <p:nvPr/>
        </p:nvSpPr>
        <p:spPr>
          <a:xfrm>
            <a:off x="10198704" y="6829590"/>
            <a:ext cx="1727518" cy="521233"/>
          </a:xfrm>
          <a:prstGeom prst="rect">
            <a:avLst/>
          </a:prstGeom>
        </p:spPr>
        <p:txBody>
          <a:bodyPr wrap="square" lIns="0" tIns="0" rIns="0" bIns="0" rtlCol="0" anchor="t">
            <a:spAutoFit/>
          </a:bodyPr>
          <a:lstStyle/>
          <a:p>
            <a:pPr algn="ctr">
              <a:lnSpc>
                <a:spcPts val="4500"/>
              </a:lnSpc>
              <a:spcBef>
                <a:spcPct val="0"/>
              </a:spcBef>
            </a:pPr>
            <a:r>
              <a:rPr lang="en-US" sz="3000" dirty="0">
                <a:solidFill>
                  <a:srgbClr val="000000"/>
                </a:solidFill>
                <a:latin typeface="Open Sauce Light"/>
              </a:rPr>
              <a:t>Simplicity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4445848"/>
            <a:ext cx="1175568" cy="137659"/>
          </a:xfrm>
          <a:prstGeom prst="rect">
            <a:avLst/>
          </a:prstGeom>
          <a:solidFill>
            <a:srgbClr val="000000"/>
          </a:solidFill>
        </p:spPr>
      </p:sp>
      <p:sp>
        <p:nvSpPr>
          <p:cNvPr id="3" name="Freeform 3"/>
          <p:cNvSpPr/>
          <p:nvPr/>
        </p:nvSpPr>
        <p:spPr>
          <a:xfrm>
            <a:off x="6516849" y="279114"/>
            <a:ext cx="9958898" cy="9728772"/>
          </a:xfrm>
          <a:custGeom>
            <a:avLst/>
            <a:gdLst/>
            <a:ahLst/>
            <a:cxnLst/>
            <a:rect l="l" t="t" r="r" b="b"/>
            <a:pathLst>
              <a:path w="9958898" h="9728772">
                <a:moveTo>
                  <a:pt x="0" y="0"/>
                </a:moveTo>
                <a:lnTo>
                  <a:pt x="9958897" y="0"/>
                </a:lnTo>
                <a:lnTo>
                  <a:pt x="9958897" y="9728772"/>
                </a:lnTo>
                <a:lnTo>
                  <a:pt x="0" y="9728772"/>
                </a:lnTo>
                <a:lnTo>
                  <a:pt x="0" y="0"/>
                </a:lnTo>
                <a:close/>
              </a:path>
            </a:pathLst>
          </a:custGeom>
          <a:blipFill>
            <a:blip r:embed="rId3"/>
            <a:stretch>
              <a:fillRect t="-3871" b="-3871"/>
            </a:stretch>
          </a:blipFill>
        </p:spPr>
      </p:sp>
      <p:sp>
        <p:nvSpPr>
          <p:cNvPr id="4" name="TextBox 4"/>
          <p:cNvSpPr txBox="1"/>
          <p:nvPr/>
        </p:nvSpPr>
        <p:spPr>
          <a:xfrm>
            <a:off x="1028700" y="1099159"/>
            <a:ext cx="6010455" cy="3103244"/>
          </a:xfrm>
          <a:prstGeom prst="rect">
            <a:avLst/>
          </a:prstGeom>
        </p:spPr>
        <p:txBody>
          <a:bodyPr lIns="0" tIns="0" rIns="0" bIns="0" rtlCol="0" anchor="t">
            <a:spAutoFit/>
          </a:bodyPr>
          <a:lstStyle/>
          <a:p>
            <a:pPr>
              <a:lnSpc>
                <a:spcPts val="8190"/>
              </a:lnSpc>
            </a:pPr>
            <a:r>
              <a:rPr lang="en-US" sz="6500">
                <a:solidFill>
                  <a:srgbClr val="000000"/>
                </a:solidFill>
                <a:latin typeface="League Spartan"/>
              </a:rPr>
              <a:t>Conception design &amp; </a:t>
            </a:r>
          </a:p>
          <a:p>
            <a:pPr>
              <a:lnSpc>
                <a:spcPts val="8190"/>
              </a:lnSpc>
            </a:pPr>
            <a:r>
              <a:rPr lang="en-US" sz="6500">
                <a:solidFill>
                  <a:srgbClr val="000000"/>
                </a:solidFill>
                <a:latin typeface="League Spartan"/>
              </a:rPr>
              <a:t>Analysis</a:t>
            </a:r>
          </a:p>
        </p:txBody>
      </p:sp>
      <p:sp>
        <p:nvSpPr>
          <p:cNvPr id="5" name="TextBox 5"/>
          <p:cNvSpPr txBox="1"/>
          <p:nvPr/>
        </p:nvSpPr>
        <p:spPr>
          <a:xfrm>
            <a:off x="1028700" y="5076825"/>
            <a:ext cx="6345789" cy="547371"/>
          </a:xfrm>
          <a:prstGeom prst="rect">
            <a:avLst/>
          </a:prstGeom>
        </p:spPr>
        <p:txBody>
          <a:bodyPr lIns="0" tIns="0" rIns="0" bIns="0" rtlCol="0" anchor="t">
            <a:spAutoFit/>
          </a:bodyPr>
          <a:lstStyle/>
          <a:p>
            <a:pPr>
              <a:lnSpc>
                <a:spcPts val="4479"/>
              </a:lnSpc>
            </a:pPr>
            <a:r>
              <a:rPr lang="en-US" sz="3199">
                <a:solidFill>
                  <a:srgbClr val="000000"/>
                </a:solidFill>
                <a:latin typeface="Open Sauce Light Bold"/>
              </a:rPr>
              <a:t>General Use case Diagram</a:t>
            </a:r>
          </a:p>
        </p:txBody>
      </p:sp>
      <p:grpSp>
        <p:nvGrpSpPr>
          <p:cNvPr id="6" name="Group 6"/>
          <p:cNvGrpSpPr/>
          <p:nvPr/>
        </p:nvGrpSpPr>
        <p:grpSpPr>
          <a:xfrm>
            <a:off x="16991245" y="8907589"/>
            <a:ext cx="268055" cy="350711"/>
            <a:chOff x="0" y="0"/>
            <a:chExt cx="357406" cy="467614"/>
          </a:xfrm>
        </p:grpSpPr>
        <p:sp>
          <p:nvSpPr>
            <p:cNvPr id="7" name="Freeform 7"/>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6127" y="845502"/>
            <a:ext cx="13742818" cy="9116059"/>
          </a:xfrm>
          <a:custGeom>
            <a:avLst/>
            <a:gdLst/>
            <a:ahLst/>
            <a:cxnLst/>
            <a:rect l="l" t="t" r="r" b="b"/>
            <a:pathLst>
              <a:path w="13742818" h="9116059">
                <a:moveTo>
                  <a:pt x="0" y="0"/>
                </a:moveTo>
                <a:lnTo>
                  <a:pt x="13742818" y="0"/>
                </a:lnTo>
                <a:lnTo>
                  <a:pt x="13742818" y="9116059"/>
                </a:lnTo>
                <a:lnTo>
                  <a:pt x="0" y="9116059"/>
                </a:lnTo>
                <a:lnTo>
                  <a:pt x="0" y="0"/>
                </a:lnTo>
                <a:close/>
              </a:path>
            </a:pathLst>
          </a:custGeom>
          <a:blipFill>
            <a:blip r:embed="rId3"/>
            <a:stretch>
              <a:fillRect t="-986" r="-986" b="-986"/>
            </a:stretch>
          </a:blipFill>
        </p:spPr>
      </p:sp>
      <p:sp>
        <p:nvSpPr>
          <p:cNvPr id="3" name="TextBox 3"/>
          <p:cNvSpPr txBox="1"/>
          <p:nvPr/>
        </p:nvSpPr>
        <p:spPr>
          <a:xfrm>
            <a:off x="7585227" y="481329"/>
            <a:ext cx="2984618" cy="547371"/>
          </a:xfrm>
          <a:prstGeom prst="rect">
            <a:avLst/>
          </a:prstGeom>
        </p:spPr>
        <p:txBody>
          <a:bodyPr lIns="0" tIns="0" rIns="0" bIns="0" rtlCol="0" anchor="t">
            <a:spAutoFit/>
          </a:bodyPr>
          <a:lstStyle/>
          <a:p>
            <a:pPr>
              <a:lnSpc>
                <a:spcPts val="4479"/>
              </a:lnSpc>
            </a:pPr>
            <a:r>
              <a:rPr lang="en-US" sz="3199">
                <a:solidFill>
                  <a:srgbClr val="000000"/>
                </a:solidFill>
                <a:latin typeface="Open Sauce Light Bold"/>
              </a:rPr>
              <a:t>Class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65576" y="990069"/>
            <a:ext cx="10256778" cy="8306863"/>
          </a:xfrm>
          <a:custGeom>
            <a:avLst/>
            <a:gdLst/>
            <a:ahLst/>
            <a:cxnLst/>
            <a:rect l="l" t="t" r="r" b="b"/>
            <a:pathLst>
              <a:path w="10256778" h="8306863">
                <a:moveTo>
                  <a:pt x="0" y="0"/>
                </a:moveTo>
                <a:lnTo>
                  <a:pt x="10256778" y="0"/>
                </a:lnTo>
                <a:lnTo>
                  <a:pt x="10256778" y="8306862"/>
                </a:lnTo>
                <a:lnTo>
                  <a:pt x="0" y="8306862"/>
                </a:lnTo>
                <a:lnTo>
                  <a:pt x="0" y="0"/>
                </a:lnTo>
                <a:close/>
              </a:path>
            </a:pathLst>
          </a:custGeom>
          <a:blipFill>
            <a:blip r:embed="rId3"/>
            <a:stretch>
              <a:fillRect/>
            </a:stretch>
          </a:blipFill>
        </p:spPr>
      </p:sp>
      <p:sp>
        <p:nvSpPr>
          <p:cNvPr id="3" name="TextBox 3"/>
          <p:cNvSpPr txBox="1"/>
          <p:nvPr/>
        </p:nvSpPr>
        <p:spPr>
          <a:xfrm>
            <a:off x="2319997" y="962025"/>
            <a:ext cx="3310770" cy="1846673"/>
          </a:xfrm>
          <a:prstGeom prst="rect">
            <a:avLst/>
          </a:prstGeom>
        </p:spPr>
        <p:txBody>
          <a:bodyPr lIns="0" tIns="0" rIns="0" bIns="0" rtlCol="0" anchor="t">
            <a:spAutoFit/>
          </a:bodyPr>
          <a:lstStyle/>
          <a:p>
            <a:pPr>
              <a:lnSpc>
                <a:spcPts val="4969"/>
              </a:lnSpc>
            </a:pPr>
            <a:r>
              <a:rPr lang="en-US" sz="3549">
                <a:solidFill>
                  <a:srgbClr val="000000"/>
                </a:solidFill>
                <a:latin typeface="Open Sauce Light Bold"/>
              </a:rPr>
              <a:t>Authentication</a:t>
            </a:r>
          </a:p>
          <a:p>
            <a:pPr>
              <a:lnSpc>
                <a:spcPts val="4969"/>
              </a:lnSpc>
            </a:pPr>
            <a:r>
              <a:rPr lang="en-US" sz="3549">
                <a:solidFill>
                  <a:srgbClr val="000000"/>
                </a:solidFill>
                <a:latin typeface="Open Sauce Light Bold"/>
              </a:rPr>
              <a:t>Sequence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2664" y="2612527"/>
            <a:ext cx="16126360" cy="5113853"/>
          </a:xfrm>
          <a:custGeom>
            <a:avLst/>
            <a:gdLst/>
            <a:ahLst/>
            <a:cxnLst/>
            <a:rect l="l" t="t" r="r" b="b"/>
            <a:pathLst>
              <a:path w="16126360" h="5113853">
                <a:moveTo>
                  <a:pt x="0" y="0"/>
                </a:moveTo>
                <a:lnTo>
                  <a:pt x="16126360" y="0"/>
                </a:lnTo>
                <a:lnTo>
                  <a:pt x="16126360" y="5113853"/>
                </a:lnTo>
                <a:lnTo>
                  <a:pt x="0" y="5113853"/>
                </a:lnTo>
                <a:lnTo>
                  <a:pt x="0" y="0"/>
                </a:lnTo>
                <a:close/>
              </a:path>
            </a:pathLst>
          </a:custGeom>
          <a:blipFill>
            <a:blip r:embed="rId3"/>
            <a:stretch>
              <a:fillRect/>
            </a:stretch>
          </a:blipFill>
        </p:spPr>
      </p:sp>
      <p:sp>
        <p:nvSpPr>
          <p:cNvPr id="3" name="TextBox 3"/>
          <p:cNvSpPr txBox="1"/>
          <p:nvPr/>
        </p:nvSpPr>
        <p:spPr>
          <a:xfrm>
            <a:off x="6702208" y="1114304"/>
            <a:ext cx="4883585" cy="547371"/>
          </a:xfrm>
          <a:prstGeom prst="rect">
            <a:avLst/>
          </a:prstGeom>
        </p:spPr>
        <p:txBody>
          <a:bodyPr lIns="0" tIns="0" rIns="0" bIns="0" rtlCol="0" anchor="t">
            <a:spAutoFit/>
          </a:bodyPr>
          <a:lstStyle/>
          <a:p>
            <a:pPr>
              <a:lnSpc>
                <a:spcPts val="4479"/>
              </a:lnSpc>
            </a:pPr>
            <a:r>
              <a:rPr lang="en-US" sz="3199">
                <a:solidFill>
                  <a:srgbClr val="000000"/>
                </a:solidFill>
                <a:latin typeface="Open Sauce Light Bold"/>
              </a:rPr>
              <a:t>Application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2065615"/>
            <a:ext cx="1175568" cy="137659"/>
          </a:xfrm>
          <a:prstGeom prst="rect">
            <a:avLst/>
          </a:prstGeom>
          <a:solidFill>
            <a:srgbClr val="000000"/>
          </a:solidFill>
        </p:spPr>
      </p:sp>
      <p:sp>
        <p:nvSpPr>
          <p:cNvPr id="3" name="AutoShape 3"/>
          <p:cNvSpPr/>
          <p:nvPr/>
        </p:nvSpPr>
        <p:spPr>
          <a:xfrm>
            <a:off x="2296207" y="4214810"/>
            <a:ext cx="1175568" cy="70465"/>
          </a:xfrm>
          <a:prstGeom prst="rect">
            <a:avLst/>
          </a:prstGeom>
          <a:solidFill>
            <a:srgbClr val="000000"/>
          </a:solidFill>
        </p:spPr>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Freeform 7"/>
          <p:cNvSpPr/>
          <p:nvPr/>
        </p:nvSpPr>
        <p:spPr>
          <a:xfrm>
            <a:off x="2072771" y="4495758"/>
            <a:ext cx="1622440" cy="1622440"/>
          </a:xfrm>
          <a:custGeom>
            <a:avLst/>
            <a:gdLst/>
            <a:ahLst/>
            <a:cxnLst/>
            <a:rect l="l" t="t" r="r" b="b"/>
            <a:pathLst>
              <a:path w="1622440" h="1622440">
                <a:moveTo>
                  <a:pt x="0" y="0"/>
                </a:moveTo>
                <a:lnTo>
                  <a:pt x="1622440" y="0"/>
                </a:lnTo>
                <a:lnTo>
                  <a:pt x="1622440" y="1622440"/>
                </a:lnTo>
                <a:lnTo>
                  <a:pt x="0" y="1622440"/>
                </a:lnTo>
                <a:lnTo>
                  <a:pt x="0" y="0"/>
                </a:lnTo>
                <a:close/>
              </a:path>
            </a:pathLst>
          </a:custGeom>
          <a:blipFill>
            <a:blip r:embed="rId5"/>
            <a:stretch>
              <a:fillRect/>
            </a:stretch>
          </a:blipFill>
        </p:spPr>
      </p:sp>
      <p:sp>
        <p:nvSpPr>
          <p:cNvPr id="8" name="Freeform 8"/>
          <p:cNvSpPr/>
          <p:nvPr/>
        </p:nvSpPr>
        <p:spPr>
          <a:xfrm>
            <a:off x="1028700" y="6261486"/>
            <a:ext cx="1683315" cy="1262486"/>
          </a:xfrm>
          <a:custGeom>
            <a:avLst/>
            <a:gdLst/>
            <a:ahLst/>
            <a:cxnLst/>
            <a:rect l="l" t="t" r="r" b="b"/>
            <a:pathLst>
              <a:path w="1683315" h="1262486">
                <a:moveTo>
                  <a:pt x="0" y="0"/>
                </a:moveTo>
                <a:lnTo>
                  <a:pt x="1683315" y="0"/>
                </a:lnTo>
                <a:lnTo>
                  <a:pt x="1683315" y="1262487"/>
                </a:lnTo>
                <a:lnTo>
                  <a:pt x="0" y="1262487"/>
                </a:lnTo>
                <a:lnTo>
                  <a:pt x="0" y="0"/>
                </a:lnTo>
                <a:close/>
              </a:path>
            </a:pathLst>
          </a:custGeom>
          <a:blipFill>
            <a:blip r:embed="rId6"/>
            <a:stretch>
              <a:fillRect/>
            </a:stretch>
          </a:blipFill>
        </p:spPr>
      </p:sp>
      <p:sp>
        <p:nvSpPr>
          <p:cNvPr id="9" name="Freeform 9"/>
          <p:cNvSpPr/>
          <p:nvPr/>
        </p:nvSpPr>
        <p:spPr>
          <a:xfrm>
            <a:off x="3291226" y="6309746"/>
            <a:ext cx="1411832" cy="1124760"/>
          </a:xfrm>
          <a:custGeom>
            <a:avLst/>
            <a:gdLst/>
            <a:ahLst/>
            <a:cxnLst/>
            <a:rect l="l" t="t" r="r" b="b"/>
            <a:pathLst>
              <a:path w="1411832" h="1124760">
                <a:moveTo>
                  <a:pt x="0" y="0"/>
                </a:moveTo>
                <a:lnTo>
                  <a:pt x="1411832" y="0"/>
                </a:lnTo>
                <a:lnTo>
                  <a:pt x="1411832" y="1124759"/>
                </a:lnTo>
                <a:lnTo>
                  <a:pt x="0" y="1124759"/>
                </a:lnTo>
                <a:lnTo>
                  <a:pt x="0" y="0"/>
                </a:lnTo>
                <a:close/>
              </a:path>
            </a:pathLst>
          </a:custGeom>
          <a:blipFill>
            <a:blip r:embed="rId7"/>
            <a:stretch>
              <a:fillRect/>
            </a:stretch>
          </a:blipFill>
        </p:spPr>
      </p:sp>
      <p:sp>
        <p:nvSpPr>
          <p:cNvPr id="10" name="Freeform 10"/>
          <p:cNvSpPr/>
          <p:nvPr/>
        </p:nvSpPr>
        <p:spPr>
          <a:xfrm>
            <a:off x="6686494" y="3480665"/>
            <a:ext cx="4049398" cy="1363297"/>
          </a:xfrm>
          <a:custGeom>
            <a:avLst/>
            <a:gdLst/>
            <a:ahLst/>
            <a:cxnLst/>
            <a:rect l="l" t="t" r="r" b="b"/>
            <a:pathLst>
              <a:path w="4049398" h="1363297">
                <a:moveTo>
                  <a:pt x="0" y="0"/>
                </a:moveTo>
                <a:lnTo>
                  <a:pt x="4049398" y="0"/>
                </a:lnTo>
                <a:lnTo>
                  <a:pt x="4049398" y="1363297"/>
                </a:lnTo>
                <a:lnTo>
                  <a:pt x="0" y="1363297"/>
                </a:lnTo>
                <a:lnTo>
                  <a:pt x="0" y="0"/>
                </a:lnTo>
                <a:close/>
              </a:path>
            </a:pathLst>
          </a:custGeom>
          <a:blipFill>
            <a:blip r:embed="rId8"/>
            <a:stretch>
              <a:fillRect/>
            </a:stretch>
          </a:blipFill>
        </p:spPr>
      </p:sp>
      <p:sp>
        <p:nvSpPr>
          <p:cNvPr id="11" name="Freeform 11"/>
          <p:cNvSpPr/>
          <p:nvPr/>
        </p:nvSpPr>
        <p:spPr>
          <a:xfrm>
            <a:off x="5803658" y="4853487"/>
            <a:ext cx="3134055" cy="869893"/>
          </a:xfrm>
          <a:custGeom>
            <a:avLst/>
            <a:gdLst/>
            <a:ahLst/>
            <a:cxnLst/>
            <a:rect l="l" t="t" r="r" b="b"/>
            <a:pathLst>
              <a:path w="3134055" h="869893">
                <a:moveTo>
                  <a:pt x="0" y="0"/>
                </a:moveTo>
                <a:lnTo>
                  <a:pt x="3134055" y="0"/>
                </a:lnTo>
                <a:lnTo>
                  <a:pt x="3134055" y="869894"/>
                </a:lnTo>
                <a:lnTo>
                  <a:pt x="0" y="869894"/>
                </a:lnTo>
                <a:lnTo>
                  <a:pt x="0" y="0"/>
                </a:lnTo>
                <a:close/>
              </a:path>
            </a:pathLst>
          </a:custGeom>
          <a:blipFill>
            <a:blip r:embed="rId9"/>
            <a:stretch>
              <a:fillRect/>
            </a:stretch>
          </a:blipFill>
        </p:spPr>
      </p:sp>
      <p:sp>
        <p:nvSpPr>
          <p:cNvPr id="12" name="Freeform 12"/>
          <p:cNvSpPr/>
          <p:nvPr/>
        </p:nvSpPr>
        <p:spPr>
          <a:xfrm>
            <a:off x="9166555" y="4910637"/>
            <a:ext cx="2335509" cy="684648"/>
          </a:xfrm>
          <a:custGeom>
            <a:avLst/>
            <a:gdLst/>
            <a:ahLst/>
            <a:cxnLst/>
            <a:rect l="l" t="t" r="r" b="b"/>
            <a:pathLst>
              <a:path w="2335509" h="684648">
                <a:moveTo>
                  <a:pt x="0" y="0"/>
                </a:moveTo>
                <a:lnTo>
                  <a:pt x="2335509" y="0"/>
                </a:lnTo>
                <a:lnTo>
                  <a:pt x="2335509" y="684648"/>
                </a:lnTo>
                <a:lnTo>
                  <a:pt x="0" y="684648"/>
                </a:lnTo>
                <a:lnTo>
                  <a:pt x="0" y="0"/>
                </a:lnTo>
                <a:close/>
              </a:path>
            </a:pathLst>
          </a:custGeom>
          <a:blipFill>
            <a:blip r:embed="rId10"/>
            <a:stretch>
              <a:fillRect/>
            </a:stretch>
          </a:blipFill>
        </p:spPr>
      </p:sp>
      <p:sp>
        <p:nvSpPr>
          <p:cNvPr id="13" name="Freeform 13"/>
          <p:cNvSpPr/>
          <p:nvPr/>
        </p:nvSpPr>
        <p:spPr>
          <a:xfrm>
            <a:off x="7903192" y="5375288"/>
            <a:ext cx="2228730" cy="1485820"/>
          </a:xfrm>
          <a:custGeom>
            <a:avLst/>
            <a:gdLst/>
            <a:ahLst/>
            <a:cxnLst/>
            <a:rect l="l" t="t" r="r" b="b"/>
            <a:pathLst>
              <a:path w="2228730" h="1485820">
                <a:moveTo>
                  <a:pt x="0" y="0"/>
                </a:moveTo>
                <a:lnTo>
                  <a:pt x="2228730" y="0"/>
                </a:lnTo>
                <a:lnTo>
                  <a:pt x="2228730" y="1485820"/>
                </a:lnTo>
                <a:lnTo>
                  <a:pt x="0" y="1485820"/>
                </a:lnTo>
                <a:lnTo>
                  <a:pt x="0" y="0"/>
                </a:lnTo>
                <a:close/>
              </a:path>
            </a:pathLst>
          </a:custGeom>
          <a:blipFill>
            <a:blip r:embed="rId11"/>
            <a:stretch>
              <a:fillRect/>
            </a:stretch>
          </a:blipFill>
        </p:spPr>
      </p:sp>
      <p:sp>
        <p:nvSpPr>
          <p:cNvPr id="14" name="AutoShape 14"/>
          <p:cNvSpPr/>
          <p:nvPr/>
        </p:nvSpPr>
        <p:spPr>
          <a:xfrm>
            <a:off x="8247551" y="3323956"/>
            <a:ext cx="1175568" cy="70984"/>
          </a:xfrm>
          <a:prstGeom prst="rect">
            <a:avLst/>
          </a:prstGeom>
          <a:solidFill>
            <a:srgbClr val="000000"/>
          </a:solidFill>
        </p:spPr>
      </p:sp>
      <p:sp>
        <p:nvSpPr>
          <p:cNvPr id="15" name="AutoShape 15"/>
          <p:cNvSpPr/>
          <p:nvPr/>
        </p:nvSpPr>
        <p:spPr>
          <a:xfrm>
            <a:off x="13918711" y="4148661"/>
            <a:ext cx="1175568" cy="68829"/>
          </a:xfrm>
          <a:prstGeom prst="rect">
            <a:avLst/>
          </a:prstGeom>
          <a:solidFill>
            <a:srgbClr val="000000"/>
          </a:solidFill>
        </p:spPr>
      </p:sp>
      <p:sp>
        <p:nvSpPr>
          <p:cNvPr id="16" name="AutoShape 16"/>
          <p:cNvSpPr/>
          <p:nvPr/>
        </p:nvSpPr>
        <p:spPr>
          <a:xfrm>
            <a:off x="8429772" y="7570241"/>
            <a:ext cx="1175568" cy="68829"/>
          </a:xfrm>
          <a:prstGeom prst="rect">
            <a:avLst/>
          </a:prstGeom>
          <a:solidFill>
            <a:srgbClr val="000000"/>
          </a:solidFill>
        </p:spPr>
      </p:sp>
      <p:sp>
        <p:nvSpPr>
          <p:cNvPr id="17" name="Freeform 17"/>
          <p:cNvSpPr/>
          <p:nvPr/>
        </p:nvSpPr>
        <p:spPr>
          <a:xfrm>
            <a:off x="7620960" y="7830278"/>
            <a:ext cx="2793193" cy="1905840"/>
          </a:xfrm>
          <a:custGeom>
            <a:avLst/>
            <a:gdLst/>
            <a:ahLst/>
            <a:cxnLst/>
            <a:rect l="l" t="t" r="r" b="b"/>
            <a:pathLst>
              <a:path w="2793193" h="1905840">
                <a:moveTo>
                  <a:pt x="0" y="0"/>
                </a:moveTo>
                <a:lnTo>
                  <a:pt x="2793193" y="0"/>
                </a:lnTo>
                <a:lnTo>
                  <a:pt x="2793193" y="1905840"/>
                </a:lnTo>
                <a:lnTo>
                  <a:pt x="0" y="1905840"/>
                </a:lnTo>
                <a:lnTo>
                  <a:pt x="0" y="0"/>
                </a:lnTo>
                <a:close/>
              </a:path>
            </a:pathLst>
          </a:custGeom>
          <a:blipFill>
            <a:blip r:embed="rId12"/>
            <a:stretch>
              <a:fillRect/>
            </a:stretch>
          </a:blipFill>
        </p:spPr>
      </p:sp>
      <p:sp>
        <p:nvSpPr>
          <p:cNvPr id="18" name="Freeform 18"/>
          <p:cNvSpPr/>
          <p:nvPr/>
        </p:nvSpPr>
        <p:spPr>
          <a:xfrm>
            <a:off x="12468653" y="5807527"/>
            <a:ext cx="4522593" cy="1258966"/>
          </a:xfrm>
          <a:custGeom>
            <a:avLst/>
            <a:gdLst/>
            <a:ahLst/>
            <a:cxnLst/>
            <a:rect l="l" t="t" r="r" b="b"/>
            <a:pathLst>
              <a:path w="4522593" h="1258966">
                <a:moveTo>
                  <a:pt x="0" y="0"/>
                </a:moveTo>
                <a:lnTo>
                  <a:pt x="4522592" y="0"/>
                </a:lnTo>
                <a:lnTo>
                  <a:pt x="4522592" y="1258966"/>
                </a:lnTo>
                <a:lnTo>
                  <a:pt x="0" y="1258966"/>
                </a:lnTo>
                <a:lnTo>
                  <a:pt x="0" y="0"/>
                </a:lnTo>
                <a:close/>
              </a:path>
            </a:pathLst>
          </a:custGeom>
          <a:blipFill>
            <a:blip r:embed="rId13"/>
            <a:stretch>
              <a:fillRect/>
            </a:stretch>
          </a:blipFill>
        </p:spPr>
      </p:sp>
      <p:sp>
        <p:nvSpPr>
          <p:cNvPr id="19" name="Freeform 19"/>
          <p:cNvSpPr/>
          <p:nvPr/>
        </p:nvSpPr>
        <p:spPr>
          <a:xfrm>
            <a:off x="13011367" y="4653590"/>
            <a:ext cx="1259257" cy="1259257"/>
          </a:xfrm>
          <a:custGeom>
            <a:avLst/>
            <a:gdLst/>
            <a:ahLst/>
            <a:cxnLst/>
            <a:rect l="l" t="t" r="r" b="b"/>
            <a:pathLst>
              <a:path w="1259257" h="1259257">
                <a:moveTo>
                  <a:pt x="0" y="0"/>
                </a:moveTo>
                <a:lnTo>
                  <a:pt x="1259257" y="0"/>
                </a:lnTo>
                <a:lnTo>
                  <a:pt x="1259257" y="1259257"/>
                </a:lnTo>
                <a:lnTo>
                  <a:pt x="0" y="1259257"/>
                </a:lnTo>
                <a:lnTo>
                  <a:pt x="0" y="0"/>
                </a:lnTo>
                <a:close/>
              </a:path>
            </a:pathLst>
          </a:custGeom>
          <a:blipFill>
            <a:blip r:embed="rId14"/>
            <a:stretch>
              <a:fillRect/>
            </a:stretch>
          </a:blipFill>
        </p:spPr>
      </p:sp>
      <p:sp>
        <p:nvSpPr>
          <p:cNvPr id="20" name="Freeform 20"/>
          <p:cNvSpPr/>
          <p:nvPr/>
        </p:nvSpPr>
        <p:spPr>
          <a:xfrm>
            <a:off x="14955389" y="4724201"/>
            <a:ext cx="1118035" cy="1118035"/>
          </a:xfrm>
          <a:custGeom>
            <a:avLst/>
            <a:gdLst/>
            <a:ahLst/>
            <a:cxnLst/>
            <a:rect l="l" t="t" r="r" b="b"/>
            <a:pathLst>
              <a:path w="1118035" h="1118035">
                <a:moveTo>
                  <a:pt x="0" y="0"/>
                </a:moveTo>
                <a:lnTo>
                  <a:pt x="1118035" y="0"/>
                </a:lnTo>
                <a:lnTo>
                  <a:pt x="1118035" y="1118035"/>
                </a:lnTo>
                <a:lnTo>
                  <a:pt x="0" y="1118035"/>
                </a:lnTo>
                <a:lnTo>
                  <a:pt x="0" y="0"/>
                </a:lnTo>
                <a:close/>
              </a:path>
            </a:pathLst>
          </a:custGeom>
          <a:blipFill>
            <a:blip r:embed="rId15"/>
            <a:stretch>
              <a:fillRect/>
            </a:stretch>
          </a:blipFill>
        </p:spPr>
      </p:sp>
      <p:sp>
        <p:nvSpPr>
          <p:cNvPr id="21" name="Freeform 21"/>
          <p:cNvSpPr/>
          <p:nvPr/>
        </p:nvSpPr>
        <p:spPr>
          <a:xfrm>
            <a:off x="14115311" y="7006057"/>
            <a:ext cx="1181982" cy="1181982"/>
          </a:xfrm>
          <a:custGeom>
            <a:avLst/>
            <a:gdLst/>
            <a:ahLst/>
            <a:cxnLst/>
            <a:rect l="l" t="t" r="r" b="b"/>
            <a:pathLst>
              <a:path w="1181982" h="1181982">
                <a:moveTo>
                  <a:pt x="0" y="0"/>
                </a:moveTo>
                <a:lnTo>
                  <a:pt x="1181983" y="0"/>
                </a:lnTo>
                <a:lnTo>
                  <a:pt x="1181983" y="1181983"/>
                </a:lnTo>
                <a:lnTo>
                  <a:pt x="0" y="1181983"/>
                </a:lnTo>
                <a:lnTo>
                  <a:pt x="0" y="0"/>
                </a:lnTo>
                <a:close/>
              </a:path>
            </a:pathLst>
          </a:custGeom>
          <a:blipFill>
            <a:blip r:embed="rId16"/>
            <a:stretch>
              <a:fillRect/>
            </a:stretch>
          </a:blipFill>
        </p:spPr>
      </p:sp>
      <p:sp>
        <p:nvSpPr>
          <p:cNvPr id="22" name="TextBox 22"/>
          <p:cNvSpPr txBox="1"/>
          <p:nvPr/>
        </p:nvSpPr>
        <p:spPr>
          <a:xfrm>
            <a:off x="1028700" y="1066800"/>
            <a:ext cx="6435256" cy="731522"/>
          </a:xfrm>
          <a:prstGeom prst="rect">
            <a:avLst/>
          </a:prstGeom>
        </p:spPr>
        <p:txBody>
          <a:bodyPr lIns="0" tIns="0" rIns="0" bIns="0" rtlCol="0" anchor="t">
            <a:spAutoFit/>
          </a:bodyPr>
          <a:lstStyle/>
          <a:p>
            <a:pPr>
              <a:lnSpc>
                <a:spcPts val="5610"/>
              </a:lnSpc>
            </a:pPr>
            <a:r>
              <a:rPr lang="en-US" sz="5100">
                <a:solidFill>
                  <a:srgbClr val="000000"/>
                </a:solidFill>
                <a:latin typeface="League Spartan"/>
              </a:rPr>
              <a:t>The Developement </a:t>
            </a:r>
          </a:p>
        </p:txBody>
      </p:sp>
      <p:sp>
        <p:nvSpPr>
          <p:cNvPr id="23" name="TextBox 23"/>
          <p:cNvSpPr txBox="1"/>
          <p:nvPr/>
        </p:nvSpPr>
        <p:spPr>
          <a:xfrm>
            <a:off x="1870358" y="3636392"/>
            <a:ext cx="2832701" cy="504825"/>
          </a:xfrm>
          <a:prstGeom prst="rect">
            <a:avLst/>
          </a:prstGeom>
        </p:spPr>
        <p:txBody>
          <a:bodyPr lIns="0" tIns="0" rIns="0" bIns="0" rtlCol="0" anchor="t">
            <a:spAutoFit/>
          </a:bodyPr>
          <a:lstStyle/>
          <a:p>
            <a:pPr>
              <a:lnSpc>
                <a:spcPts val="4199"/>
              </a:lnSpc>
            </a:pPr>
            <a:r>
              <a:rPr lang="en-US" sz="2999">
                <a:solidFill>
                  <a:srgbClr val="000000"/>
                </a:solidFill>
                <a:latin typeface="League Spartan"/>
              </a:rPr>
              <a:t>Front-end</a:t>
            </a:r>
          </a:p>
        </p:txBody>
      </p:sp>
      <p:sp>
        <p:nvSpPr>
          <p:cNvPr id="24" name="TextBox 24"/>
          <p:cNvSpPr txBox="1"/>
          <p:nvPr/>
        </p:nvSpPr>
        <p:spPr>
          <a:xfrm>
            <a:off x="7903192" y="2733406"/>
            <a:ext cx="2832701" cy="504825"/>
          </a:xfrm>
          <a:prstGeom prst="rect">
            <a:avLst/>
          </a:prstGeom>
        </p:spPr>
        <p:txBody>
          <a:bodyPr lIns="0" tIns="0" rIns="0" bIns="0" rtlCol="0" anchor="t">
            <a:spAutoFit/>
          </a:bodyPr>
          <a:lstStyle/>
          <a:p>
            <a:pPr>
              <a:lnSpc>
                <a:spcPts val="4199"/>
              </a:lnSpc>
            </a:pPr>
            <a:r>
              <a:rPr lang="en-US" sz="2999">
                <a:solidFill>
                  <a:srgbClr val="000000"/>
                </a:solidFill>
                <a:latin typeface="League Spartan"/>
              </a:rPr>
              <a:t>Back-end</a:t>
            </a:r>
          </a:p>
        </p:txBody>
      </p:sp>
      <p:sp>
        <p:nvSpPr>
          <p:cNvPr id="25" name="TextBox 25"/>
          <p:cNvSpPr txBox="1"/>
          <p:nvPr/>
        </p:nvSpPr>
        <p:spPr>
          <a:xfrm>
            <a:off x="13956811" y="3568607"/>
            <a:ext cx="2832701" cy="504825"/>
          </a:xfrm>
          <a:prstGeom prst="rect">
            <a:avLst/>
          </a:prstGeom>
        </p:spPr>
        <p:txBody>
          <a:bodyPr lIns="0" tIns="0" rIns="0" bIns="0" rtlCol="0" anchor="t">
            <a:spAutoFit/>
          </a:bodyPr>
          <a:lstStyle/>
          <a:p>
            <a:pPr>
              <a:lnSpc>
                <a:spcPts val="4199"/>
              </a:lnSpc>
            </a:pPr>
            <a:r>
              <a:rPr lang="en-US" sz="2999">
                <a:solidFill>
                  <a:srgbClr val="000000"/>
                </a:solidFill>
                <a:latin typeface="League Spartan"/>
              </a:rPr>
              <a:t>Tools</a:t>
            </a:r>
          </a:p>
        </p:txBody>
      </p:sp>
      <p:sp>
        <p:nvSpPr>
          <p:cNvPr id="26" name="TextBox 26"/>
          <p:cNvSpPr txBox="1"/>
          <p:nvPr/>
        </p:nvSpPr>
        <p:spPr>
          <a:xfrm>
            <a:off x="8317870" y="7009343"/>
            <a:ext cx="1656799" cy="504825"/>
          </a:xfrm>
          <a:prstGeom prst="rect">
            <a:avLst/>
          </a:prstGeom>
        </p:spPr>
        <p:txBody>
          <a:bodyPr lIns="0" tIns="0" rIns="0" bIns="0" rtlCol="0" anchor="t">
            <a:spAutoFit/>
          </a:bodyPr>
          <a:lstStyle/>
          <a:p>
            <a:pPr>
              <a:lnSpc>
                <a:spcPts val="4199"/>
              </a:lnSpc>
            </a:pPr>
            <a:r>
              <a:rPr lang="en-US" sz="2999">
                <a:solidFill>
                  <a:srgbClr val="000000"/>
                </a:solidFill>
                <a:latin typeface="League Spartan"/>
              </a:rPr>
              <a:t>Testing</a:t>
            </a:r>
          </a:p>
        </p:txBody>
      </p:sp>
      <p:sp>
        <p:nvSpPr>
          <p:cNvPr id="27" name="TextBox 27"/>
          <p:cNvSpPr txBox="1"/>
          <p:nvPr/>
        </p:nvSpPr>
        <p:spPr>
          <a:xfrm>
            <a:off x="7463956" y="1069658"/>
            <a:ext cx="4223544" cy="573406"/>
          </a:xfrm>
          <a:prstGeom prst="rect">
            <a:avLst/>
          </a:prstGeom>
        </p:spPr>
        <p:txBody>
          <a:bodyPr lIns="0" tIns="0" rIns="0" bIns="0" rtlCol="0" anchor="t">
            <a:spAutoFit/>
          </a:bodyPr>
          <a:lstStyle/>
          <a:p>
            <a:pPr algn="ctr">
              <a:lnSpc>
                <a:spcPts val="4799"/>
              </a:lnSpc>
              <a:spcBef>
                <a:spcPct val="0"/>
              </a:spcBef>
            </a:pPr>
            <a:r>
              <a:rPr lang="en-US" sz="3199">
                <a:solidFill>
                  <a:srgbClr val="000000"/>
                </a:solidFill>
                <a:latin typeface="Open Sauce Light"/>
              </a:rPr>
              <a:t>(tools &amp; technologies)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5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5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56216" y="2400300"/>
            <a:ext cx="1175568" cy="137659"/>
          </a:xfrm>
          <a:prstGeom prst="rect">
            <a:avLst/>
          </a:prstGeom>
          <a:solidFill>
            <a:srgbClr val="000000"/>
          </a:solidFill>
        </p:spPr>
      </p:sp>
      <p:sp>
        <p:nvSpPr>
          <p:cNvPr id="3" name="Freeform 3"/>
          <p:cNvSpPr/>
          <p:nvPr/>
        </p:nvSpPr>
        <p:spPr>
          <a:xfrm>
            <a:off x="3724732" y="3638379"/>
            <a:ext cx="10838535" cy="6629571"/>
          </a:xfrm>
          <a:custGeom>
            <a:avLst/>
            <a:gdLst/>
            <a:ahLst/>
            <a:cxnLst/>
            <a:rect l="l" t="t" r="r" b="b"/>
            <a:pathLst>
              <a:path w="10838535" h="6629571">
                <a:moveTo>
                  <a:pt x="0" y="0"/>
                </a:moveTo>
                <a:lnTo>
                  <a:pt x="10838536" y="0"/>
                </a:lnTo>
                <a:lnTo>
                  <a:pt x="10838536" y="6629571"/>
                </a:lnTo>
                <a:lnTo>
                  <a:pt x="0" y="6629571"/>
                </a:lnTo>
                <a:lnTo>
                  <a:pt x="0" y="0"/>
                </a:lnTo>
                <a:close/>
              </a:path>
            </a:pathLst>
          </a:custGeom>
          <a:blipFill>
            <a:blip r:embed="rId3"/>
            <a:stretch>
              <a:fillRect/>
            </a:stretch>
          </a:blipFill>
        </p:spPr>
      </p:sp>
      <p:sp>
        <p:nvSpPr>
          <p:cNvPr id="4" name="Freeform 4"/>
          <p:cNvSpPr/>
          <p:nvPr/>
        </p:nvSpPr>
        <p:spPr>
          <a:xfrm>
            <a:off x="4800254" y="3848100"/>
            <a:ext cx="8668442" cy="5562600"/>
          </a:xfrm>
          <a:custGeom>
            <a:avLst/>
            <a:gdLst/>
            <a:ahLst/>
            <a:cxnLst/>
            <a:rect l="l" t="t" r="r" b="b"/>
            <a:pathLst>
              <a:path w="8668442" h="5476744">
                <a:moveTo>
                  <a:pt x="0" y="0"/>
                </a:moveTo>
                <a:lnTo>
                  <a:pt x="8668442" y="0"/>
                </a:lnTo>
                <a:lnTo>
                  <a:pt x="8668442" y="5476744"/>
                </a:lnTo>
                <a:lnTo>
                  <a:pt x="0" y="5476744"/>
                </a:lnTo>
                <a:lnTo>
                  <a:pt x="0" y="0"/>
                </a:lnTo>
                <a:close/>
              </a:path>
            </a:pathLst>
          </a:custGeom>
          <a:blipFill>
            <a:blip r:embed="rId4"/>
            <a:stretch>
              <a:fillRect r="-25875" b="-453"/>
            </a:stretch>
          </a:blipFill>
        </p:spPr>
      </p:sp>
      <p:sp>
        <p:nvSpPr>
          <p:cNvPr id="5" name="Freeform 5"/>
          <p:cNvSpPr/>
          <p:nvPr/>
        </p:nvSpPr>
        <p:spPr>
          <a:xfrm rot="5400000">
            <a:off x="0" y="0"/>
            <a:ext cx="3419851" cy="1876643"/>
          </a:xfrm>
          <a:custGeom>
            <a:avLst/>
            <a:gdLst/>
            <a:ahLst/>
            <a:cxnLst/>
            <a:rect l="l" t="t" r="r" b="b"/>
            <a:pathLst>
              <a:path w="3419851" h="1876643">
                <a:moveTo>
                  <a:pt x="0" y="0"/>
                </a:moveTo>
                <a:lnTo>
                  <a:pt x="3419851" y="0"/>
                </a:lnTo>
                <a:lnTo>
                  <a:pt x="3419851" y="1876643"/>
                </a:lnTo>
                <a:lnTo>
                  <a:pt x="0" y="1876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549375" y="7747785"/>
            <a:ext cx="3419851" cy="1876643"/>
          </a:xfrm>
          <a:custGeom>
            <a:avLst/>
            <a:gdLst/>
            <a:ahLst/>
            <a:cxnLst/>
            <a:rect l="l" t="t" r="r" b="b"/>
            <a:pathLst>
              <a:path w="3419851" h="1876643">
                <a:moveTo>
                  <a:pt x="0" y="0"/>
                </a:moveTo>
                <a:lnTo>
                  <a:pt x="3419850" y="0"/>
                </a:lnTo>
                <a:lnTo>
                  <a:pt x="3419850" y="1876643"/>
                </a:lnTo>
                <a:lnTo>
                  <a:pt x="0" y="1876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0" y="857250"/>
            <a:ext cx="16230600" cy="1460500"/>
          </a:xfrm>
          <a:prstGeom prst="rect">
            <a:avLst/>
          </a:prstGeom>
        </p:spPr>
        <p:txBody>
          <a:bodyPr lIns="0" tIns="0" rIns="0" bIns="0" rtlCol="0" anchor="t">
            <a:spAutoFit/>
          </a:bodyPr>
          <a:lstStyle/>
          <a:p>
            <a:pPr algn="ctr">
              <a:lnSpc>
                <a:spcPts val="11900"/>
              </a:lnSpc>
            </a:pPr>
            <a:r>
              <a:rPr lang="en-US" sz="8500">
                <a:solidFill>
                  <a:srgbClr val="000000"/>
                </a:solidFill>
                <a:latin typeface="League Spartan"/>
              </a:rPr>
              <a:t>The Application</a:t>
            </a:r>
          </a:p>
        </p:txBody>
      </p:sp>
      <p:sp>
        <p:nvSpPr>
          <p:cNvPr id="8" name="TextBox 8"/>
          <p:cNvSpPr txBox="1"/>
          <p:nvPr/>
        </p:nvSpPr>
        <p:spPr>
          <a:xfrm>
            <a:off x="4819304" y="2891619"/>
            <a:ext cx="8649392" cy="365760"/>
          </a:xfrm>
          <a:prstGeom prst="rect">
            <a:avLst/>
          </a:prstGeom>
        </p:spPr>
        <p:txBody>
          <a:bodyPr lIns="0" tIns="0" rIns="0" bIns="0" rtlCol="0" anchor="t">
            <a:spAutoFit/>
          </a:bodyPr>
          <a:lstStyle/>
          <a:p>
            <a:pPr algn="ctr">
              <a:lnSpc>
                <a:spcPts val="2940"/>
              </a:lnSpc>
            </a:pPr>
            <a:r>
              <a:rPr lang="en-US" sz="2100">
                <a:solidFill>
                  <a:srgbClr val="000000"/>
                </a:solidFill>
                <a:latin typeface="Open Sauce Light"/>
              </a:rPr>
              <a:t>Live review of the project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56216" y="5619750"/>
            <a:ext cx="1175568" cy="137659"/>
          </a:xfrm>
          <a:prstGeom prst="rect">
            <a:avLst/>
          </a:prstGeom>
          <a:solidFill>
            <a:srgbClr val="000000"/>
          </a:solidFill>
        </p:spPr>
      </p:sp>
      <p:sp>
        <p:nvSpPr>
          <p:cNvPr id="5" name="Freeform 5"/>
          <p:cNvSpPr/>
          <p:nvPr/>
        </p:nvSpPr>
        <p:spPr>
          <a:xfrm rot="10800000">
            <a:off x="-304800" y="571500"/>
            <a:ext cx="3419851" cy="1876643"/>
          </a:xfrm>
          <a:custGeom>
            <a:avLst/>
            <a:gdLst/>
            <a:ahLst/>
            <a:cxnLst/>
            <a:rect l="l" t="t" r="r" b="b"/>
            <a:pathLst>
              <a:path w="3419851" h="1876643">
                <a:moveTo>
                  <a:pt x="0" y="0"/>
                </a:moveTo>
                <a:lnTo>
                  <a:pt x="3419851" y="0"/>
                </a:lnTo>
                <a:lnTo>
                  <a:pt x="3419851"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163800" y="7352468"/>
            <a:ext cx="3419851" cy="1876643"/>
          </a:xfrm>
          <a:custGeom>
            <a:avLst/>
            <a:gdLst/>
            <a:ahLst/>
            <a:cxnLst/>
            <a:rect l="l" t="t" r="r" b="b"/>
            <a:pathLst>
              <a:path w="3419851" h="1876643">
                <a:moveTo>
                  <a:pt x="0" y="0"/>
                </a:moveTo>
                <a:lnTo>
                  <a:pt x="3419850" y="0"/>
                </a:lnTo>
                <a:lnTo>
                  <a:pt x="3419850"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4076700"/>
            <a:ext cx="16230600" cy="1460500"/>
          </a:xfrm>
          <a:prstGeom prst="rect">
            <a:avLst/>
          </a:prstGeom>
        </p:spPr>
        <p:txBody>
          <a:bodyPr lIns="0" tIns="0" rIns="0" bIns="0" rtlCol="0" anchor="t">
            <a:spAutoFit/>
          </a:bodyPr>
          <a:lstStyle/>
          <a:p>
            <a:pPr algn="ctr">
              <a:lnSpc>
                <a:spcPts val="11900"/>
              </a:lnSpc>
            </a:pPr>
            <a:r>
              <a:rPr lang="en-US" sz="8500" dirty="0">
                <a:solidFill>
                  <a:srgbClr val="000000"/>
                </a:solidFill>
                <a:latin typeface="League Spartan"/>
              </a:rPr>
              <a:t>Conclusion</a:t>
            </a:r>
          </a:p>
        </p:txBody>
      </p:sp>
    </p:spTree>
    <p:extLst>
      <p:ext uri="{BB962C8B-B14F-4D97-AF65-F5344CB8AC3E}">
        <p14:creationId xmlns:p14="http://schemas.microsoft.com/office/powerpoint/2010/main" val="282888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518921"/>
            <a:ext cx="16230600" cy="1460500"/>
          </a:xfrm>
          <a:prstGeom prst="rect">
            <a:avLst/>
          </a:prstGeom>
        </p:spPr>
        <p:txBody>
          <a:bodyPr lIns="0" tIns="0" rIns="0" bIns="0" rtlCol="0" anchor="t">
            <a:spAutoFit/>
          </a:bodyPr>
          <a:lstStyle/>
          <a:p>
            <a:pPr algn="ctr">
              <a:lnSpc>
                <a:spcPts val="11900"/>
              </a:lnSpc>
            </a:pPr>
            <a:r>
              <a:rPr lang="en-US" sz="8500">
                <a:solidFill>
                  <a:srgbClr val="000000"/>
                </a:solidFill>
                <a:latin typeface="League Spartan"/>
              </a:rPr>
              <a:t>Thank You</a:t>
            </a:r>
          </a:p>
        </p:txBody>
      </p:sp>
      <p:sp>
        <p:nvSpPr>
          <p:cNvPr id="3" name="AutoShape 3"/>
          <p:cNvSpPr/>
          <p:nvPr/>
        </p:nvSpPr>
        <p:spPr>
          <a:xfrm>
            <a:off x="8556216" y="5055621"/>
            <a:ext cx="1175568" cy="137659"/>
          </a:xfrm>
          <a:prstGeom prst="rect">
            <a:avLst/>
          </a:prstGeom>
          <a:solidFill>
            <a:srgbClr val="000000"/>
          </a:solidFill>
        </p:spPr>
      </p:sp>
      <p:sp>
        <p:nvSpPr>
          <p:cNvPr id="4" name="TextBox 4"/>
          <p:cNvSpPr txBox="1"/>
          <p:nvPr/>
        </p:nvSpPr>
        <p:spPr>
          <a:xfrm>
            <a:off x="5716492" y="5427258"/>
            <a:ext cx="6855017" cy="1423035"/>
          </a:xfrm>
          <a:prstGeom prst="rect">
            <a:avLst/>
          </a:prstGeom>
        </p:spPr>
        <p:txBody>
          <a:bodyPr lIns="0" tIns="0" rIns="0" bIns="0" rtlCol="0" anchor="t">
            <a:spAutoFit/>
          </a:bodyPr>
          <a:lstStyle/>
          <a:p>
            <a:pPr algn="ctr">
              <a:lnSpc>
                <a:spcPts val="2850"/>
              </a:lnSpc>
            </a:pPr>
            <a:r>
              <a:rPr lang="en-US" sz="1900">
                <a:solidFill>
                  <a:srgbClr val="000000"/>
                </a:solidFill>
                <a:latin typeface="Open Sauce Light Bold"/>
              </a:rPr>
              <a:t>Youssef El Aissaoui</a:t>
            </a:r>
          </a:p>
          <a:p>
            <a:pPr algn="ctr">
              <a:lnSpc>
                <a:spcPts val="2850"/>
              </a:lnSpc>
            </a:pPr>
            <a:r>
              <a:rPr lang="en-US" sz="1900">
                <a:solidFill>
                  <a:srgbClr val="000000"/>
                </a:solidFill>
                <a:latin typeface="Open Sauce Light"/>
              </a:rPr>
              <a:t>www.isawi.me</a:t>
            </a:r>
          </a:p>
          <a:p>
            <a:pPr algn="ctr">
              <a:lnSpc>
                <a:spcPts val="2850"/>
              </a:lnSpc>
            </a:pPr>
            <a:r>
              <a:rPr lang="en-US" sz="1900">
                <a:solidFill>
                  <a:srgbClr val="000000"/>
                </a:solidFill>
                <a:latin typeface="Open Sauce Light"/>
              </a:rPr>
              <a:t>yusufisawi@gmail.com</a:t>
            </a:r>
          </a:p>
          <a:p>
            <a:pPr algn="ctr">
              <a:lnSpc>
                <a:spcPts val="2850"/>
              </a:lnSpc>
            </a:pPr>
            <a:endParaRPr lang="en-US" sz="1900">
              <a:solidFill>
                <a:srgbClr val="000000"/>
              </a:solidFill>
              <a:latin typeface="Open Sauc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95375"/>
            <a:ext cx="14726713" cy="1149350"/>
          </a:xfrm>
          <a:prstGeom prst="rect">
            <a:avLst/>
          </a:prstGeom>
        </p:spPr>
        <p:txBody>
          <a:bodyPr lIns="0" tIns="0" rIns="0" bIns="0" rtlCol="0" anchor="t">
            <a:spAutoFit/>
          </a:bodyPr>
          <a:lstStyle/>
          <a:p>
            <a:pPr>
              <a:lnSpc>
                <a:spcPts val="8800"/>
              </a:lnSpc>
            </a:pPr>
            <a:r>
              <a:rPr lang="en-US" sz="8000" dirty="0">
                <a:solidFill>
                  <a:srgbClr val="000000"/>
                </a:solidFill>
                <a:latin typeface="League Spartan"/>
              </a:rPr>
              <a:t>Contents</a:t>
            </a:r>
          </a:p>
        </p:txBody>
      </p:sp>
      <p:grpSp>
        <p:nvGrpSpPr>
          <p:cNvPr id="3" name="Group 3"/>
          <p:cNvGrpSpPr/>
          <p:nvPr/>
        </p:nvGrpSpPr>
        <p:grpSpPr>
          <a:xfrm>
            <a:off x="1028700" y="3565597"/>
            <a:ext cx="4959543" cy="1722210"/>
            <a:chOff x="0" y="-47625"/>
            <a:chExt cx="6612725" cy="2296279"/>
          </a:xfrm>
        </p:grpSpPr>
        <p:sp>
          <p:nvSpPr>
            <p:cNvPr id="4" name="TextBox 4"/>
            <p:cNvSpPr txBox="1"/>
            <p:nvPr/>
          </p:nvSpPr>
          <p:spPr>
            <a:xfrm>
              <a:off x="0" y="688459"/>
              <a:ext cx="6612725" cy="1560195"/>
            </a:xfrm>
            <a:prstGeom prst="rect">
              <a:avLst/>
            </a:prstGeom>
          </p:spPr>
          <p:txBody>
            <a:bodyPr lIns="0" tIns="0" rIns="0" bIns="0" rtlCol="0" anchor="t">
              <a:spAutoFit/>
            </a:bodyPr>
            <a:lstStyle/>
            <a:p>
              <a:pPr marL="453390" lvl="1" indent="-226695">
                <a:lnSpc>
                  <a:spcPts val="3150"/>
                </a:lnSpc>
                <a:buFont typeface="Arial"/>
                <a:buChar char="•"/>
              </a:pPr>
              <a:r>
                <a:rPr lang="en-US" sz="2100" dirty="0">
                  <a:solidFill>
                    <a:srgbClr val="000000"/>
                  </a:solidFill>
                  <a:latin typeface="Open Sauce Light"/>
                </a:rPr>
                <a:t>The host company</a:t>
              </a:r>
            </a:p>
            <a:p>
              <a:pPr marL="453390" lvl="1" indent="-226695">
                <a:lnSpc>
                  <a:spcPts val="3150"/>
                </a:lnSpc>
                <a:buFont typeface="Arial"/>
                <a:buChar char="•"/>
              </a:pPr>
              <a:r>
                <a:rPr lang="en-US" sz="2100" dirty="0">
                  <a:solidFill>
                    <a:srgbClr val="000000"/>
                  </a:solidFill>
                  <a:latin typeface="Open Sauce Light"/>
                </a:rPr>
                <a:t>The problematic</a:t>
              </a:r>
            </a:p>
            <a:p>
              <a:pPr marL="453390" lvl="1" indent="-226695">
                <a:lnSpc>
                  <a:spcPts val="3150"/>
                </a:lnSpc>
                <a:buFont typeface="Arial"/>
                <a:buChar char="•"/>
              </a:pPr>
              <a:r>
                <a:rPr lang="en-US" sz="2100" dirty="0">
                  <a:solidFill>
                    <a:srgbClr val="000000"/>
                  </a:solidFill>
                  <a:latin typeface="Open Sauce Light"/>
                </a:rPr>
                <a:t>Methodology of work</a:t>
              </a:r>
            </a:p>
          </p:txBody>
        </p:sp>
        <p:sp>
          <p:nvSpPr>
            <p:cNvPr id="5" name="TextBox 5"/>
            <p:cNvSpPr txBox="1"/>
            <p:nvPr/>
          </p:nvSpPr>
          <p:spPr>
            <a:xfrm>
              <a:off x="0" y="-47625"/>
              <a:ext cx="6612725" cy="547158"/>
            </a:xfrm>
            <a:prstGeom prst="rect">
              <a:avLst/>
            </a:prstGeom>
          </p:spPr>
          <p:txBody>
            <a:bodyPr lIns="0" tIns="0" rIns="0" bIns="0" rtlCol="0" anchor="t">
              <a:spAutoFit/>
            </a:bodyPr>
            <a:lstStyle/>
            <a:p>
              <a:pPr>
                <a:lnSpc>
                  <a:spcPts val="3499"/>
                </a:lnSpc>
              </a:pPr>
              <a:r>
                <a:rPr lang="en-US" sz="2499" dirty="0">
                  <a:solidFill>
                    <a:srgbClr val="000000"/>
                  </a:solidFill>
                  <a:latin typeface="League Spartan"/>
                </a:rPr>
                <a:t>01 - General Context</a:t>
              </a:r>
            </a:p>
          </p:txBody>
        </p:sp>
      </p:grpSp>
      <p:grpSp>
        <p:nvGrpSpPr>
          <p:cNvPr id="6" name="Group 6"/>
          <p:cNvGrpSpPr/>
          <p:nvPr/>
        </p:nvGrpSpPr>
        <p:grpSpPr>
          <a:xfrm>
            <a:off x="1028700" y="6188652"/>
            <a:ext cx="4959543" cy="1286441"/>
            <a:chOff x="0" y="0"/>
            <a:chExt cx="6612725" cy="1715254"/>
          </a:xfrm>
        </p:grpSpPr>
        <p:sp>
          <p:nvSpPr>
            <p:cNvPr id="7" name="TextBox 7"/>
            <p:cNvSpPr txBox="1"/>
            <p:nvPr/>
          </p:nvSpPr>
          <p:spPr>
            <a:xfrm>
              <a:off x="0" y="688459"/>
              <a:ext cx="6612725" cy="1026795"/>
            </a:xfrm>
            <a:prstGeom prst="rect">
              <a:avLst/>
            </a:prstGeom>
          </p:spPr>
          <p:txBody>
            <a:bodyPr lIns="0" tIns="0" rIns="0" bIns="0" rtlCol="0" anchor="t">
              <a:spAutoFit/>
            </a:bodyPr>
            <a:lstStyle/>
            <a:p>
              <a:pPr marL="453390" lvl="1" indent="-226695">
                <a:lnSpc>
                  <a:spcPts val="3150"/>
                </a:lnSpc>
                <a:buFont typeface="Arial"/>
                <a:buChar char="•"/>
              </a:pPr>
              <a:r>
                <a:rPr lang="en-US" sz="2100">
                  <a:solidFill>
                    <a:srgbClr val="000000"/>
                  </a:solidFill>
                  <a:latin typeface="Open Sauce Light"/>
                </a:rPr>
                <a:t>Tools</a:t>
              </a:r>
            </a:p>
            <a:p>
              <a:pPr marL="453390" lvl="1" indent="-226695">
                <a:lnSpc>
                  <a:spcPts val="3150"/>
                </a:lnSpc>
                <a:buFont typeface="Arial"/>
                <a:buChar char="•"/>
              </a:pPr>
              <a:r>
                <a:rPr lang="en-US" sz="2100">
                  <a:solidFill>
                    <a:srgbClr val="000000"/>
                  </a:solidFill>
                  <a:latin typeface="Open Sauce Light"/>
                </a:rPr>
                <a:t>Technologies</a:t>
              </a:r>
            </a:p>
          </p:txBody>
        </p:sp>
        <p:sp>
          <p:nvSpPr>
            <p:cNvPr id="8" name="TextBox 8"/>
            <p:cNvSpPr txBox="1"/>
            <p:nvPr/>
          </p:nvSpPr>
          <p:spPr>
            <a:xfrm>
              <a:off x="0" y="-47625"/>
              <a:ext cx="6612725" cy="547158"/>
            </a:xfrm>
            <a:prstGeom prst="rect">
              <a:avLst/>
            </a:prstGeom>
          </p:spPr>
          <p:txBody>
            <a:bodyPr lIns="0" tIns="0" rIns="0" bIns="0" rtlCol="0" anchor="t">
              <a:spAutoFit/>
            </a:bodyPr>
            <a:lstStyle/>
            <a:p>
              <a:pPr>
                <a:lnSpc>
                  <a:spcPts val="3499"/>
                </a:lnSpc>
              </a:pPr>
              <a:r>
                <a:rPr lang="en-US" sz="2499">
                  <a:solidFill>
                    <a:srgbClr val="000000"/>
                  </a:solidFill>
                  <a:latin typeface="League Spartan"/>
                </a:rPr>
                <a:t>04 - The Development</a:t>
              </a:r>
            </a:p>
          </p:txBody>
        </p:sp>
      </p:grpSp>
      <p:sp>
        <p:nvSpPr>
          <p:cNvPr id="9" name="AutoShape 9"/>
          <p:cNvSpPr/>
          <p:nvPr/>
        </p:nvSpPr>
        <p:spPr>
          <a:xfrm>
            <a:off x="1028700" y="2331471"/>
            <a:ext cx="1175568" cy="137659"/>
          </a:xfrm>
          <a:prstGeom prst="rect">
            <a:avLst/>
          </a:prstGeom>
          <a:solidFill>
            <a:srgbClr val="000000"/>
          </a:solidFill>
        </p:spPr>
      </p:sp>
      <p:grpSp>
        <p:nvGrpSpPr>
          <p:cNvPr id="10" name="Group 10"/>
          <p:cNvGrpSpPr/>
          <p:nvPr/>
        </p:nvGrpSpPr>
        <p:grpSpPr>
          <a:xfrm>
            <a:off x="16991245" y="8907589"/>
            <a:ext cx="268055" cy="350711"/>
            <a:chOff x="0" y="0"/>
            <a:chExt cx="357406" cy="467614"/>
          </a:xfrm>
        </p:grpSpPr>
        <p:sp>
          <p:nvSpPr>
            <p:cNvPr id="11" name="Freeform 11"/>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3" name="Group 13"/>
          <p:cNvGrpSpPr/>
          <p:nvPr/>
        </p:nvGrpSpPr>
        <p:grpSpPr>
          <a:xfrm>
            <a:off x="6664228" y="3601316"/>
            <a:ext cx="5635528" cy="1686491"/>
            <a:chOff x="0" y="0"/>
            <a:chExt cx="7514038" cy="2248654"/>
          </a:xfrm>
        </p:grpSpPr>
        <p:sp>
          <p:nvSpPr>
            <p:cNvPr id="14" name="TextBox 14"/>
            <p:cNvSpPr txBox="1"/>
            <p:nvPr/>
          </p:nvSpPr>
          <p:spPr>
            <a:xfrm>
              <a:off x="0" y="688459"/>
              <a:ext cx="7514038" cy="1560195"/>
            </a:xfrm>
            <a:prstGeom prst="rect">
              <a:avLst/>
            </a:prstGeom>
          </p:spPr>
          <p:txBody>
            <a:bodyPr lIns="0" tIns="0" rIns="0" bIns="0" rtlCol="0" anchor="t">
              <a:spAutoFit/>
            </a:bodyPr>
            <a:lstStyle/>
            <a:p>
              <a:pPr marL="453390" lvl="1" indent="-226695">
                <a:lnSpc>
                  <a:spcPts val="3150"/>
                </a:lnSpc>
                <a:buFont typeface="Arial"/>
                <a:buChar char="•"/>
              </a:pPr>
              <a:r>
                <a:rPr lang="en-US" sz="2100">
                  <a:solidFill>
                    <a:srgbClr val="000000"/>
                  </a:solidFill>
                  <a:latin typeface="Open Sauce Light"/>
                </a:rPr>
                <a:t>Functional requirements</a:t>
              </a:r>
            </a:p>
            <a:p>
              <a:pPr marL="453390" lvl="1" indent="-226695">
                <a:lnSpc>
                  <a:spcPts val="3150"/>
                </a:lnSpc>
                <a:buFont typeface="Arial"/>
                <a:buChar char="•"/>
              </a:pPr>
              <a:r>
                <a:rPr lang="en-US" sz="2100">
                  <a:solidFill>
                    <a:srgbClr val="000000"/>
                  </a:solidFill>
                  <a:latin typeface="Open Sauce Light"/>
                </a:rPr>
                <a:t>Non functional requirements</a:t>
              </a:r>
            </a:p>
            <a:p>
              <a:pPr marL="453390" lvl="1" indent="-226695">
                <a:lnSpc>
                  <a:spcPts val="3150"/>
                </a:lnSpc>
                <a:buFont typeface="Arial"/>
                <a:buChar char="•"/>
              </a:pPr>
              <a:r>
                <a:rPr lang="en-US" sz="2100">
                  <a:solidFill>
                    <a:srgbClr val="000000"/>
                  </a:solidFill>
                  <a:latin typeface="Open Sauce Light"/>
                </a:rPr>
                <a:t>Actors in the system</a:t>
              </a:r>
            </a:p>
          </p:txBody>
        </p:sp>
        <p:sp>
          <p:nvSpPr>
            <p:cNvPr id="15" name="TextBox 15"/>
            <p:cNvSpPr txBox="1"/>
            <p:nvPr/>
          </p:nvSpPr>
          <p:spPr>
            <a:xfrm>
              <a:off x="0" y="-47625"/>
              <a:ext cx="7514038" cy="547158"/>
            </a:xfrm>
            <a:prstGeom prst="rect">
              <a:avLst/>
            </a:prstGeom>
          </p:spPr>
          <p:txBody>
            <a:bodyPr lIns="0" tIns="0" rIns="0" bIns="0" rtlCol="0" anchor="t">
              <a:spAutoFit/>
            </a:bodyPr>
            <a:lstStyle/>
            <a:p>
              <a:pPr>
                <a:lnSpc>
                  <a:spcPts val="3499"/>
                </a:lnSpc>
              </a:pPr>
              <a:r>
                <a:rPr lang="en-US" sz="2499" dirty="0">
                  <a:solidFill>
                    <a:srgbClr val="000000"/>
                  </a:solidFill>
                  <a:latin typeface="League Spartan"/>
                </a:rPr>
                <a:t>02 - Specification of requirements</a:t>
              </a:r>
            </a:p>
          </p:txBody>
        </p:sp>
      </p:grpSp>
      <p:grpSp>
        <p:nvGrpSpPr>
          <p:cNvPr id="16" name="Group 16"/>
          <p:cNvGrpSpPr/>
          <p:nvPr/>
        </p:nvGrpSpPr>
        <p:grpSpPr>
          <a:xfrm>
            <a:off x="6664228" y="6188652"/>
            <a:ext cx="4959543" cy="886391"/>
            <a:chOff x="0" y="0"/>
            <a:chExt cx="6612725" cy="1181854"/>
          </a:xfrm>
        </p:grpSpPr>
        <p:sp>
          <p:nvSpPr>
            <p:cNvPr id="17" name="TextBox 17"/>
            <p:cNvSpPr txBox="1"/>
            <p:nvPr/>
          </p:nvSpPr>
          <p:spPr>
            <a:xfrm>
              <a:off x="0" y="688459"/>
              <a:ext cx="6612725" cy="493395"/>
            </a:xfrm>
            <a:prstGeom prst="rect">
              <a:avLst/>
            </a:prstGeom>
          </p:spPr>
          <p:txBody>
            <a:bodyPr lIns="0" tIns="0" rIns="0" bIns="0" rtlCol="0" anchor="t">
              <a:spAutoFit/>
            </a:bodyPr>
            <a:lstStyle/>
            <a:p>
              <a:pPr marL="453390" lvl="1" indent="-226695">
                <a:lnSpc>
                  <a:spcPts val="3150"/>
                </a:lnSpc>
                <a:buFont typeface="Arial"/>
                <a:buChar char="•"/>
              </a:pPr>
              <a:r>
                <a:rPr lang="en-US" sz="2100">
                  <a:solidFill>
                    <a:srgbClr val="000000"/>
                  </a:solidFill>
                  <a:latin typeface="Open Sauce Light"/>
                </a:rPr>
                <a:t>Live review of the application</a:t>
              </a:r>
            </a:p>
          </p:txBody>
        </p:sp>
        <p:sp>
          <p:nvSpPr>
            <p:cNvPr id="18" name="TextBox 18"/>
            <p:cNvSpPr txBox="1"/>
            <p:nvPr/>
          </p:nvSpPr>
          <p:spPr>
            <a:xfrm>
              <a:off x="0" y="-47625"/>
              <a:ext cx="6612725" cy="547158"/>
            </a:xfrm>
            <a:prstGeom prst="rect">
              <a:avLst/>
            </a:prstGeom>
          </p:spPr>
          <p:txBody>
            <a:bodyPr lIns="0" tIns="0" rIns="0" bIns="0" rtlCol="0" anchor="t">
              <a:spAutoFit/>
            </a:bodyPr>
            <a:lstStyle/>
            <a:p>
              <a:pPr>
                <a:lnSpc>
                  <a:spcPts val="3499"/>
                </a:lnSpc>
              </a:pPr>
              <a:r>
                <a:rPr lang="en-US" sz="2499">
                  <a:solidFill>
                    <a:srgbClr val="000000"/>
                  </a:solidFill>
                  <a:latin typeface="League Spartan"/>
                </a:rPr>
                <a:t>05 - The Application</a:t>
              </a:r>
            </a:p>
          </p:txBody>
        </p:sp>
      </p:grpSp>
      <p:grpSp>
        <p:nvGrpSpPr>
          <p:cNvPr id="19" name="Group 19"/>
          <p:cNvGrpSpPr/>
          <p:nvPr/>
        </p:nvGrpSpPr>
        <p:grpSpPr>
          <a:xfrm>
            <a:off x="12876452" y="3601316"/>
            <a:ext cx="4959543" cy="1286441"/>
            <a:chOff x="0" y="0"/>
            <a:chExt cx="6612725" cy="1715254"/>
          </a:xfrm>
        </p:grpSpPr>
        <p:sp>
          <p:nvSpPr>
            <p:cNvPr id="20" name="TextBox 20"/>
            <p:cNvSpPr txBox="1"/>
            <p:nvPr/>
          </p:nvSpPr>
          <p:spPr>
            <a:xfrm>
              <a:off x="0" y="688459"/>
              <a:ext cx="6612725" cy="1026795"/>
            </a:xfrm>
            <a:prstGeom prst="rect">
              <a:avLst/>
            </a:prstGeom>
          </p:spPr>
          <p:txBody>
            <a:bodyPr lIns="0" tIns="0" rIns="0" bIns="0" rtlCol="0" anchor="t">
              <a:spAutoFit/>
            </a:bodyPr>
            <a:lstStyle/>
            <a:p>
              <a:pPr marL="453390" lvl="1" indent="-226695">
                <a:lnSpc>
                  <a:spcPts val="3150"/>
                </a:lnSpc>
                <a:buFont typeface="Arial"/>
                <a:buChar char="•"/>
              </a:pPr>
              <a:r>
                <a:rPr lang="en-US" sz="2100">
                  <a:solidFill>
                    <a:srgbClr val="000000"/>
                  </a:solidFill>
                  <a:latin typeface="Open Sauce Light"/>
                </a:rPr>
                <a:t>UML Diagrams</a:t>
              </a:r>
            </a:p>
            <a:p>
              <a:pPr marL="453390" lvl="1" indent="-226695">
                <a:lnSpc>
                  <a:spcPts val="3150"/>
                </a:lnSpc>
                <a:buFont typeface="Arial"/>
                <a:buChar char="•"/>
              </a:pPr>
              <a:r>
                <a:rPr lang="en-US" sz="2100">
                  <a:solidFill>
                    <a:srgbClr val="000000"/>
                  </a:solidFill>
                  <a:latin typeface="Open Sauce Light"/>
                </a:rPr>
                <a:t>Application Architecture</a:t>
              </a:r>
            </a:p>
          </p:txBody>
        </p:sp>
        <p:sp>
          <p:nvSpPr>
            <p:cNvPr id="21" name="TextBox 21"/>
            <p:cNvSpPr txBox="1"/>
            <p:nvPr/>
          </p:nvSpPr>
          <p:spPr>
            <a:xfrm>
              <a:off x="0" y="-47625"/>
              <a:ext cx="6612725" cy="547158"/>
            </a:xfrm>
            <a:prstGeom prst="rect">
              <a:avLst/>
            </a:prstGeom>
          </p:spPr>
          <p:txBody>
            <a:bodyPr lIns="0" tIns="0" rIns="0" bIns="0" rtlCol="0" anchor="t">
              <a:spAutoFit/>
            </a:bodyPr>
            <a:lstStyle/>
            <a:p>
              <a:pPr>
                <a:lnSpc>
                  <a:spcPts val="3499"/>
                </a:lnSpc>
              </a:pPr>
              <a:r>
                <a:rPr lang="en-US" sz="2499">
                  <a:solidFill>
                    <a:srgbClr val="000000"/>
                  </a:solidFill>
                  <a:latin typeface="League Spartan"/>
                </a:rPr>
                <a:t>03 - Conception design</a:t>
              </a:r>
            </a:p>
          </p:txBody>
        </p:sp>
      </p:grpSp>
      <p:sp>
        <p:nvSpPr>
          <p:cNvPr id="22" name="TextBox 22"/>
          <p:cNvSpPr txBox="1"/>
          <p:nvPr/>
        </p:nvSpPr>
        <p:spPr>
          <a:xfrm>
            <a:off x="12299757" y="6141027"/>
            <a:ext cx="4959543" cy="422275"/>
          </a:xfrm>
          <a:prstGeom prst="rect">
            <a:avLst/>
          </a:prstGeom>
        </p:spPr>
        <p:txBody>
          <a:bodyPr lIns="0" tIns="0" rIns="0" bIns="0" rtlCol="0" anchor="t">
            <a:spAutoFit/>
          </a:bodyPr>
          <a:lstStyle/>
          <a:p>
            <a:pPr>
              <a:lnSpc>
                <a:spcPts val="3499"/>
              </a:lnSpc>
            </a:pPr>
            <a:r>
              <a:rPr lang="en-US" sz="2499" dirty="0">
                <a:solidFill>
                  <a:srgbClr val="000000"/>
                </a:solidFill>
                <a:latin typeface="League Spartan"/>
              </a:rPr>
              <a:t>06 - 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3255" y="871971"/>
            <a:ext cx="6949700" cy="2263775"/>
          </a:xfrm>
          <a:prstGeom prst="rect">
            <a:avLst/>
          </a:prstGeom>
        </p:spPr>
        <p:txBody>
          <a:bodyPr lIns="0" tIns="0" rIns="0" bIns="0" rtlCol="0" anchor="t">
            <a:spAutoFit/>
          </a:bodyPr>
          <a:lstStyle/>
          <a:p>
            <a:pPr>
              <a:lnSpc>
                <a:spcPts val="8800"/>
              </a:lnSpc>
            </a:pPr>
            <a:r>
              <a:rPr lang="en-US" sz="8000">
                <a:solidFill>
                  <a:srgbClr val="000000"/>
                </a:solidFill>
                <a:latin typeface="League Spartan"/>
              </a:rPr>
              <a:t>The host company</a:t>
            </a:r>
          </a:p>
        </p:txBody>
      </p:sp>
      <p:sp>
        <p:nvSpPr>
          <p:cNvPr id="3" name="AutoShape 3"/>
          <p:cNvSpPr/>
          <p:nvPr/>
        </p:nvSpPr>
        <p:spPr>
          <a:xfrm>
            <a:off x="1393255" y="3434196"/>
            <a:ext cx="1175568" cy="137659"/>
          </a:xfrm>
          <a:prstGeom prst="rect">
            <a:avLst/>
          </a:prstGeom>
          <a:solidFill>
            <a:srgbClr val="000000"/>
          </a:solidFill>
        </p:spPr>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TextBox 7"/>
          <p:cNvSpPr txBox="1"/>
          <p:nvPr/>
        </p:nvSpPr>
        <p:spPr>
          <a:xfrm>
            <a:off x="1028700" y="1444307"/>
            <a:ext cx="9525" cy="807085"/>
          </a:xfrm>
          <a:prstGeom prst="rect">
            <a:avLst/>
          </a:prstGeom>
        </p:spPr>
        <p:txBody>
          <a:bodyPr lIns="0" tIns="0" rIns="0" bIns="0" rtlCol="0" anchor="t">
            <a:spAutoFit/>
          </a:bodyPr>
          <a:lstStyle/>
          <a:p>
            <a:pPr>
              <a:lnSpc>
                <a:spcPts val="6439"/>
              </a:lnSpc>
            </a:pPr>
            <a:endParaRPr/>
          </a:p>
        </p:txBody>
      </p:sp>
      <p:sp>
        <p:nvSpPr>
          <p:cNvPr id="8" name="Freeform 8"/>
          <p:cNvSpPr/>
          <p:nvPr/>
        </p:nvSpPr>
        <p:spPr>
          <a:xfrm>
            <a:off x="12844272" y="1028700"/>
            <a:ext cx="4415028" cy="719282"/>
          </a:xfrm>
          <a:custGeom>
            <a:avLst/>
            <a:gdLst/>
            <a:ahLst/>
            <a:cxnLst/>
            <a:rect l="l" t="t" r="r" b="b"/>
            <a:pathLst>
              <a:path w="4415028" h="719282">
                <a:moveTo>
                  <a:pt x="0" y="0"/>
                </a:moveTo>
                <a:lnTo>
                  <a:pt x="4415028" y="0"/>
                </a:lnTo>
                <a:lnTo>
                  <a:pt x="4415028" y="719282"/>
                </a:lnTo>
                <a:lnTo>
                  <a:pt x="0" y="719282"/>
                </a:lnTo>
                <a:lnTo>
                  <a:pt x="0" y="0"/>
                </a:lnTo>
                <a:close/>
              </a:path>
            </a:pathLst>
          </a:custGeom>
          <a:blipFill>
            <a:blip r:embed="rId5"/>
            <a:stretch>
              <a:fillRect/>
            </a:stretch>
          </a:blipFill>
        </p:spPr>
      </p:sp>
      <p:sp>
        <p:nvSpPr>
          <p:cNvPr id="9" name="TextBox 9"/>
          <p:cNvSpPr txBox="1"/>
          <p:nvPr/>
        </p:nvSpPr>
        <p:spPr>
          <a:xfrm>
            <a:off x="1393255" y="4213683"/>
            <a:ext cx="13493721" cy="4900572"/>
          </a:xfrm>
          <a:prstGeom prst="rect">
            <a:avLst/>
          </a:prstGeom>
        </p:spPr>
        <p:txBody>
          <a:bodyPr lIns="0" tIns="0" rIns="0" bIns="0" rtlCol="0" anchor="t">
            <a:spAutoFit/>
          </a:bodyPr>
          <a:lstStyle/>
          <a:p>
            <a:pPr algn="just">
              <a:lnSpc>
                <a:spcPts val="4902"/>
              </a:lnSpc>
            </a:pPr>
            <a:r>
              <a:rPr lang="en-US" sz="2679">
                <a:solidFill>
                  <a:srgbClr val="000000"/>
                </a:solidFill>
                <a:latin typeface="Open Sauce Light"/>
              </a:rPr>
              <a:t>NTT DATA, part of a partially-owned subsidiary of Nippon Telegraph and Téléphone (NTT), founded in 1988, is one of the world's top 10 IT service providers, headquartered in Tokyo (Japan), with over 140,000 professionals and operations in more than 50 countries. </a:t>
            </a:r>
          </a:p>
          <a:p>
            <a:pPr algn="just">
              <a:lnSpc>
                <a:spcPts val="4902"/>
              </a:lnSpc>
            </a:pPr>
            <a:endParaRPr lang="en-US" sz="2679">
              <a:solidFill>
                <a:srgbClr val="000000"/>
              </a:solidFill>
              <a:latin typeface="Open Sauce Light"/>
            </a:endParaRPr>
          </a:p>
          <a:p>
            <a:pPr algn="just">
              <a:lnSpc>
                <a:spcPts val="4902"/>
              </a:lnSpc>
            </a:pPr>
            <a:r>
              <a:rPr lang="en-US" sz="2679">
                <a:solidFill>
                  <a:srgbClr val="000000"/>
                </a:solidFill>
                <a:latin typeface="Open Sauce Light"/>
              </a:rPr>
              <a:t>NTT DATA supports its customers in their digital development through a wide range of consulting and strategic advisory services, advanced technologies, applications, infrastructure, IT modernization and BPO.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85942" y="2550754"/>
            <a:ext cx="12916117" cy="6707546"/>
          </a:xfrm>
          <a:custGeom>
            <a:avLst/>
            <a:gdLst/>
            <a:ahLst/>
            <a:cxnLst/>
            <a:rect l="l" t="t" r="r" b="b"/>
            <a:pathLst>
              <a:path w="12916117" h="6707546">
                <a:moveTo>
                  <a:pt x="0" y="0"/>
                </a:moveTo>
                <a:lnTo>
                  <a:pt x="12916116" y="0"/>
                </a:lnTo>
                <a:lnTo>
                  <a:pt x="12916116" y="6707546"/>
                </a:lnTo>
                <a:lnTo>
                  <a:pt x="0" y="6707546"/>
                </a:lnTo>
                <a:lnTo>
                  <a:pt x="0" y="0"/>
                </a:lnTo>
                <a:close/>
              </a:path>
            </a:pathLst>
          </a:custGeom>
          <a:blipFill>
            <a:blip r:embed="rId3"/>
            <a:stretch>
              <a:fillRect/>
            </a:stretch>
          </a:blipFill>
        </p:spPr>
      </p:sp>
      <p:sp>
        <p:nvSpPr>
          <p:cNvPr id="3" name="TextBox 3"/>
          <p:cNvSpPr txBox="1"/>
          <p:nvPr/>
        </p:nvSpPr>
        <p:spPr>
          <a:xfrm>
            <a:off x="1028700" y="1085850"/>
            <a:ext cx="14726713" cy="909956"/>
          </a:xfrm>
          <a:prstGeom prst="rect">
            <a:avLst/>
          </a:prstGeom>
        </p:spPr>
        <p:txBody>
          <a:bodyPr lIns="0" tIns="0" rIns="0" bIns="0" rtlCol="0" anchor="t">
            <a:spAutoFit/>
          </a:bodyPr>
          <a:lstStyle/>
          <a:p>
            <a:pPr>
              <a:lnSpc>
                <a:spcPts val="7040"/>
              </a:lnSpc>
            </a:pPr>
            <a:r>
              <a:rPr lang="en-US" sz="6400">
                <a:solidFill>
                  <a:srgbClr val="000000"/>
                </a:solidFill>
                <a:latin typeface="League Spartan"/>
              </a:rPr>
              <a:t>The Organization Hierarchy</a:t>
            </a:r>
          </a:p>
        </p:txBody>
      </p:sp>
      <p:sp>
        <p:nvSpPr>
          <p:cNvPr id="4" name="AutoShape 4"/>
          <p:cNvSpPr/>
          <p:nvPr/>
        </p:nvSpPr>
        <p:spPr>
          <a:xfrm>
            <a:off x="1057275" y="2064771"/>
            <a:ext cx="1175568" cy="137659"/>
          </a:xfrm>
          <a:prstGeom prst="rect">
            <a:avLst/>
          </a:prstGeom>
          <a:solidFill>
            <a:srgbClr val="000000"/>
          </a:solidFill>
        </p:spPr>
      </p:sp>
      <p:grpSp>
        <p:nvGrpSpPr>
          <p:cNvPr id="5" name="Group 5"/>
          <p:cNvGrpSpPr/>
          <p:nvPr/>
        </p:nvGrpSpPr>
        <p:grpSpPr>
          <a:xfrm>
            <a:off x="16991245"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4726713" cy="899161"/>
          </a:xfrm>
          <a:prstGeom prst="rect">
            <a:avLst/>
          </a:prstGeom>
        </p:spPr>
        <p:txBody>
          <a:bodyPr lIns="0" tIns="0" rIns="0" bIns="0" rtlCol="0" anchor="t">
            <a:spAutoFit/>
          </a:bodyPr>
          <a:lstStyle/>
          <a:p>
            <a:pPr>
              <a:lnSpc>
                <a:spcPts val="6930"/>
              </a:lnSpc>
            </a:pPr>
            <a:r>
              <a:rPr lang="en-US" sz="6300">
                <a:solidFill>
                  <a:srgbClr val="000000"/>
                </a:solidFill>
                <a:latin typeface="League Spartan"/>
              </a:rPr>
              <a:t>The Problematic</a:t>
            </a:r>
          </a:p>
        </p:txBody>
      </p:sp>
      <p:sp>
        <p:nvSpPr>
          <p:cNvPr id="3" name="TextBox 3"/>
          <p:cNvSpPr txBox="1"/>
          <p:nvPr/>
        </p:nvSpPr>
        <p:spPr>
          <a:xfrm>
            <a:off x="1028700" y="3121429"/>
            <a:ext cx="14873804" cy="4984089"/>
          </a:xfrm>
          <a:prstGeom prst="rect">
            <a:avLst/>
          </a:prstGeom>
        </p:spPr>
        <p:txBody>
          <a:bodyPr lIns="0" tIns="0" rIns="0" bIns="0" rtlCol="0" anchor="t">
            <a:spAutoFit/>
          </a:bodyPr>
          <a:lstStyle/>
          <a:p>
            <a:pPr>
              <a:lnSpc>
                <a:spcPts val="5760"/>
              </a:lnSpc>
            </a:pPr>
            <a:r>
              <a:rPr lang="en-US" sz="2691" dirty="0">
                <a:solidFill>
                  <a:srgbClr val="000000"/>
                </a:solidFill>
                <a:latin typeface="Open Sauce Light"/>
              </a:rPr>
              <a:t>Managing internships within a company can be a complex and time-consuming task. The traditional manual methods of tracking, coordinating, and evaluating internships often lead to miscommunication, and a lack of information. This can result in difficulties in matching interns with suitable projects, monitoring their progress, and providing a meaningful learning experience. To overcome these challenges, a more efficient and automated system was required. </a:t>
            </a:r>
          </a:p>
          <a:p>
            <a:pPr>
              <a:lnSpc>
                <a:spcPts val="5760"/>
              </a:lnSpc>
            </a:pPr>
            <a:endParaRPr lang="en-US" sz="2691" dirty="0">
              <a:solidFill>
                <a:srgbClr val="000000"/>
              </a:solidFill>
              <a:latin typeface="Open Sauce Light"/>
            </a:endParaRPr>
          </a:p>
        </p:txBody>
      </p:sp>
      <p:sp>
        <p:nvSpPr>
          <p:cNvPr id="4" name="AutoShape 4"/>
          <p:cNvSpPr/>
          <p:nvPr/>
        </p:nvSpPr>
        <p:spPr>
          <a:xfrm>
            <a:off x="1028700" y="2244725"/>
            <a:ext cx="1175568" cy="137659"/>
          </a:xfrm>
          <a:prstGeom prst="rect">
            <a:avLst/>
          </a:prstGeom>
          <a:solidFill>
            <a:srgbClr val="000000"/>
          </a:solidFill>
        </p:spPr>
      </p:sp>
      <p:grpSp>
        <p:nvGrpSpPr>
          <p:cNvPr id="5" name="Group 5"/>
          <p:cNvGrpSpPr/>
          <p:nvPr/>
        </p:nvGrpSpPr>
        <p:grpSpPr>
          <a:xfrm>
            <a:off x="16991245" y="8907589"/>
            <a:ext cx="268055" cy="350711"/>
            <a:chOff x="0" y="0"/>
            <a:chExt cx="357406" cy="467614"/>
          </a:xfrm>
        </p:grpSpPr>
        <p:sp>
          <p:nvSpPr>
            <p:cNvPr id="6" name="Freeform 6"/>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2120900"/>
            <a:ext cx="1175568" cy="137659"/>
          </a:xfrm>
          <a:prstGeom prst="rect">
            <a:avLst/>
          </a:prstGeom>
          <a:solidFill>
            <a:srgbClr val="000000"/>
          </a:solidFill>
        </p:spPr>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Freeform 6"/>
          <p:cNvSpPr/>
          <p:nvPr/>
        </p:nvSpPr>
        <p:spPr>
          <a:xfrm>
            <a:off x="1616484" y="1212999"/>
            <a:ext cx="14625805" cy="8229600"/>
          </a:xfrm>
          <a:custGeom>
            <a:avLst/>
            <a:gdLst/>
            <a:ahLst/>
            <a:cxnLst/>
            <a:rect l="l" t="t" r="r" b="b"/>
            <a:pathLst>
              <a:path w="14625805" h="8229600">
                <a:moveTo>
                  <a:pt x="0" y="0"/>
                </a:moveTo>
                <a:lnTo>
                  <a:pt x="14625805" y="0"/>
                </a:lnTo>
                <a:lnTo>
                  <a:pt x="14625805" y="8229600"/>
                </a:lnTo>
                <a:lnTo>
                  <a:pt x="0" y="8229600"/>
                </a:lnTo>
                <a:lnTo>
                  <a:pt x="0" y="0"/>
                </a:lnTo>
                <a:close/>
              </a:path>
            </a:pathLst>
          </a:custGeom>
          <a:blipFill>
            <a:blip r:embed="rId5"/>
            <a:stretch>
              <a:fillRect/>
            </a:stretch>
          </a:blipFill>
        </p:spPr>
      </p:sp>
      <p:sp>
        <p:nvSpPr>
          <p:cNvPr id="7" name="TextBox 7"/>
          <p:cNvSpPr txBox="1"/>
          <p:nvPr/>
        </p:nvSpPr>
        <p:spPr>
          <a:xfrm>
            <a:off x="1028700" y="1095375"/>
            <a:ext cx="14726713" cy="816611"/>
          </a:xfrm>
          <a:prstGeom prst="rect">
            <a:avLst/>
          </a:prstGeom>
        </p:spPr>
        <p:txBody>
          <a:bodyPr lIns="0" tIns="0" rIns="0" bIns="0" rtlCol="0" anchor="t">
            <a:spAutoFit/>
          </a:bodyPr>
          <a:lstStyle/>
          <a:p>
            <a:pPr>
              <a:lnSpc>
                <a:spcPts val="6380"/>
              </a:lnSpc>
            </a:pPr>
            <a:r>
              <a:rPr lang="en-US" sz="5800">
                <a:solidFill>
                  <a:srgbClr val="000000"/>
                </a:solidFill>
                <a:latin typeface="League Spartan"/>
              </a:rPr>
              <a:t>Methodology of 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14481" y="199914"/>
            <a:ext cx="2459038" cy="502921"/>
          </a:xfrm>
          <a:prstGeom prst="rect">
            <a:avLst/>
          </a:prstGeom>
        </p:spPr>
        <p:txBody>
          <a:bodyPr lIns="0" tIns="0" rIns="0" bIns="0" rtlCol="0" anchor="t">
            <a:spAutoFit/>
          </a:bodyPr>
          <a:lstStyle/>
          <a:p>
            <a:pPr algn="ctr">
              <a:lnSpc>
                <a:spcPts val="4199"/>
              </a:lnSpc>
              <a:spcBef>
                <a:spcPct val="0"/>
              </a:spcBef>
            </a:pPr>
            <a:r>
              <a:rPr lang="en-US" sz="2799">
                <a:solidFill>
                  <a:srgbClr val="000000"/>
                </a:solidFill>
                <a:latin typeface="Open Sauce Light Bold"/>
              </a:rPr>
              <a:t>Gantt </a:t>
            </a:r>
            <a:r>
              <a:rPr lang="en-US" sz="2799">
                <a:solidFill>
                  <a:srgbClr val="000000"/>
                </a:solidFill>
                <a:latin typeface="Open Sauce Light"/>
              </a:rPr>
              <a:t>Diagram</a:t>
            </a:r>
          </a:p>
        </p:txBody>
      </p:sp>
      <p:sp>
        <p:nvSpPr>
          <p:cNvPr id="3" name="Freeform 3"/>
          <p:cNvSpPr/>
          <p:nvPr/>
        </p:nvSpPr>
        <p:spPr>
          <a:xfrm>
            <a:off x="15186970" y="-209751"/>
            <a:ext cx="3419851" cy="1876643"/>
          </a:xfrm>
          <a:custGeom>
            <a:avLst/>
            <a:gdLst/>
            <a:ahLst/>
            <a:cxnLst/>
            <a:rect l="l" t="t" r="r" b="b"/>
            <a:pathLst>
              <a:path w="3419851" h="1876643">
                <a:moveTo>
                  <a:pt x="0" y="0"/>
                </a:moveTo>
                <a:lnTo>
                  <a:pt x="3419851" y="0"/>
                </a:lnTo>
                <a:lnTo>
                  <a:pt x="3419851"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18821" y="9057207"/>
            <a:ext cx="3419851" cy="1876643"/>
          </a:xfrm>
          <a:custGeom>
            <a:avLst/>
            <a:gdLst/>
            <a:ahLst/>
            <a:cxnLst/>
            <a:rect l="l" t="t" r="r" b="b"/>
            <a:pathLst>
              <a:path w="3419851" h="1876643">
                <a:moveTo>
                  <a:pt x="0" y="0"/>
                </a:moveTo>
                <a:lnTo>
                  <a:pt x="3419851" y="0"/>
                </a:lnTo>
                <a:lnTo>
                  <a:pt x="3419851"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18980" y="916898"/>
            <a:ext cx="15050039" cy="9078630"/>
          </a:xfrm>
          <a:custGeom>
            <a:avLst/>
            <a:gdLst/>
            <a:ahLst/>
            <a:cxnLst/>
            <a:rect l="l" t="t" r="r" b="b"/>
            <a:pathLst>
              <a:path w="15050039" h="9078630">
                <a:moveTo>
                  <a:pt x="0" y="0"/>
                </a:moveTo>
                <a:lnTo>
                  <a:pt x="15050040" y="0"/>
                </a:lnTo>
                <a:lnTo>
                  <a:pt x="15050040" y="9078631"/>
                </a:lnTo>
                <a:lnTo>
                  <a:pt x="0" y="9078631"/>
                </a:lnTo>
                <a:lnTo>
                  <a:pt x="0" y="0"/>
                </a:lnTo>
                <a:close/>
              </a:path>
            </a:pathLst>
          </a:custGeom>
          <a:blipFill>
            <a:blip r:embed="rId5"/>
            <a:stretch>
              <a:fillRect r="-302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3426" y="8981678"/>
            <a:ext cx="3419851" cy="1876643"/>
          </a:xfrm>
          <a:custGeom>
            <a:avLst/>
            <a:gdLst/>
            <a:ahLst/>
            <a:cxnLst/>
            <a:rect l="l" t="t" r="r" b="b"/>
            <a:pathLst>
              <a:path w="3419851" h="1876643">
                <a:moveTo>
                  <a:pt x="0" y="0"/>
                </a:moveTo>
                <a:lnTo>
                  <a:pt x="3419851" y="0"/>
                </a:lnTo>
                <a:lnTo>
                  <a:pt x="3419851"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6815" y="-497456"/>
            <a:ext cx="3419851" cy="1876643"/>
          </a:xfrm>
          <a:custGeom>
            <a:avLst/>
            <a:gdLst/>
            <a:ahLst/>
            <a:cxnLst/>
            <a:rect l="l" t="t" r="r" b="b"/>
            <a:pathLst>
              <a:path w="3419851" h="1876643">
                <a:moveTo>
                  <a:pt x="0" y="0"/>
                </a:moveTo>
                <a:lnTo>
                  <a:pt x="3419850" y="0"/>
                </a:lnTo>
                <a:lnTo>
                  <a:pt x="3419850" y="1876643"/>
                </a:lnTo>
                <a:lnTo>
                  <a:pt x="0" y="1876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784903" y="1151685"/>
            <a:ext cx="12718194" cy="8324460"/>
          </a:xfrm>
          <a:custGeom>
            <a:avLst/>
            <a:gdLst/>
            <a:ahLst/>
            <a:cxnLst/>
            <a:rect l="l" t="t" r="r" b="b"/>
            <a:pathLst>
              <a:path w="12718194" h="8324460">
                <a:moveTo>
                  <a:pt x="0" y="0"/>
                </a:moveTo>
                <a:lnTo>
                  <a:pt x="12718194" y="0"/>
                </a:lnTo>
                <a:lnTo>
                  <a:pt x="12718194" y="8324461"/>
                </a:lnTo>
                <a:lnTo>
                  <a:pt x="0" y="8324461"/>
                </a:lnTo>
                <a:lnTo>
                  <a:pt x="0" y="0"/>
                </a:lnTo>
                <a:close/>
              </a:path>
            </a:pathLst>
          </a:custGeom>
          <a:blipFill>
            <a:blip r:embed="rId5"/>
            <a:stretch>
              <a:fillRect l="-17862" r="-15971"/>
            </a:stretch>
          </a:blipFill>
        </p:spPr>
      </p:sp>
      <p:sp>
        <p:nvSpPr>
          <p:cNvPr id="5" name="TextBox 5"/>
          <p:cNvSpPr txBox="1"/>
          <p:nvPr/>
        </p:nvSpPr>
        <p:spPr>
          <a:xfrm>
            <a:off x="6640592" y="383716"/>
            <a:ext cx="5399008" cy="502921"/>
          </a:xfrm>
          <a:prstGeom prst="rect">
            <a:avLst/>
          </a:prstGeom>
        </p:spPr>
        <p:txBody>
          <a:bodyPr wrap="square" lIns="0" tIns="0" rIns="0" bIns="0" rtlCol="0" anchor="t">
            <a:spAutoFit/>
          </a:bodyPr>
          <a:lstStyle/>
          <a:p>
            <a:pPr algn="ctr">
              <a:lnSpc>
                <a:spcPts val="4199"/>
              </a:lnSpc>
              <a:spcBef>
                <a:spcPct val="0"/>
              </a:spcBef>
            </a:pPr>
            <a:r>
              <a:rPr lang="en-US" sz="2799" dirty="0">
                <a:solidFill>
                  <a:srgbClr val="000000"/>
                </a:solidFill>
                <a:latin typeface="Open Sauce Light Bold"/>
              </a:rPr>
              <a:t>Trello</a:t>
            </a:r>
            <a:r>
              <a:rPr lang="en-US" sz="2799" dirty="0">
                <a:solidFill>
                  <a:srgbClr val="000000"/>
                </a:solidFill>
                <a:latin typeface="Open Sauce Light"/>
              </a:rPr>
              <a:t>, for tasks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76325"/>
            <a:ext cx="14726713" cy="866776"/>
          </a:xfrm>
          <a:prstGeom prst="rect">
            <a:avLst/>
          </a:prstGeom>
        </p:spPr>
        <p:txBody>
          <a:bodyPr lIns="0" tIns="0" rIns="0" bIns="0" rtlCol="0" anchor="t">
            <a:spAutoFit/>
          </a:bodyPr>
          <a:lstStyle/>
          <a:p>
            <a:pPr>
              <a:lnSpc>
                <a:spcPts val="6600"/>
              </a:lnSpc>
            </a:pPr>
            <a:r>
              <a:rPr lang="en-US" sz="6000">
                <a:solidFill>
                  <a:srgbClr val="000000"/>
                </a:solidFill>
                <a:latin typeface="League Spartan"/>
              </a:rPr>
              <a:t>Specification of requirements</a:t>
            </a:r>
          </a:p>
        </p:txBody>
      </p:sp>
      <p:grpSp>
        <p:nvGrpSpPr>
          <p:cNvPr id="3" name="Group 3"/>
          <p:cNvGrpSpPr/>
          <p:nvPr/>
        </p:nvGrpSpPr>
        <p:grpSpPr>
          <a:xfrm>
            <a:off x="1161628" y="3149585"/>
            <a:ext cx="4959543" cy="1546157"/>
            <a:chOff x="0" y="0"/>
            <a:chExt cx="6612725" cy="2061542"/>
          </a:xfrm>
        </p:grpSpPr>
        <p:sp>
          <p:nvSpPr>
            <p:cNvPr id="4" name="TextBox 4"/>
            <p:cNvSpPr txBox="1"/>
            <p:nvPr/>
          </p:nvSpPr>
          <p:spPr>
            <a:xfrm>
              <a:off x="0" y="776302"/>
              <a:ext cx="6612725" cy="1285241"/>
            </a:xfrm>
            <a:prstGeom prst="rect">
              <a:avLst/>
            </a:prstGeom>
          </p:spPr>
          <p:txBody>
            <a:bodyPr lIns="0" tIns="0" rIns="0" bIns="0" rtlCol="0" anchor="t">
              <a:spAutoFit/>
            </a:bodyPr>
            <a:lstStyle/>
            <a:p>
              <a:pPr marL="582927" lvl="1" indent="-291463">
                <a:lnSpc>
                  <a:spcPts val="4049"/>
                </a:lnSpc>
                <a:buFont typeface="Arial"/>
                <a:buChar char="•"/>
              </a:pPr>
              <a:r>
                <a:rPr lang="en-US" sz="2699" dirty="0">
                  <a:solidFill>
                    <a:srgbClr val="000000"/>
                  </a:solidFill>
                  <a:latin typeface="Open Sauce Light"/>
                </a:rPr>
                <a:t>Administrator</a:t>
              </a:r>
            </a:p>
            <a:p>
              <a:pPr marL="582927" lvl="1" indent="-291463">
                <a:lnSpc>
                  <a:spcPts val="4049"/>
                </a:lnSpc>
                <a:buFont typeface="Arial"/>
                <a:buChar char="•"/>
              </a:pPr>
              <a:r>
                <a:rPr lang="en-US" sz="2699" dirty="0">
                  <a:solidFill>
                    <a:srgbClr val="000000"/>
                  </a:solidFill>
                  <a:latin typeface="Open Sauce Light"/>
                </a:rPr>
                <a:t>Internship manager</a:t>
              </a:r>
            </a:p>
          </p:txBody>
        </p:sp>
        <p:sp>
          <p:nvSpPr>
            <p:cNvPr id="5" name="TextBox 5"/>
            <p:cNvSpPr txBox="1"/>
            <p:nvPr/>
          </p:nvSpPr>
          <p:spPr>
            <a:xfrm>
              <a:off x="0" y="-57150"/>
              <a:ext cx="6612725" cy="654051"/>
            </a:xfrm>
            <a:prstGeom prst="rect">
              <a:avLst/>
            </a:prstGeom>
          </p:spPr>
          <p:txBody>
            <a:bodyPr lIns="0" tIns="0" rIns="0" bIns="0" rtlCol="0" anchor="t">
              <a:spAutoFit/>
            </a:bodyPr>
            <a:lstStyle/>
            <a:p>
              <a:pPr>
                <a:lnSpc>
                  <a:spcPts val="4199"/>
                </a:lnSpc>
              </a:pPr>
              <a:r>
                <a:rPr lang="en-US" sz="2999" dirty="0">
                  <a:solidFill>
                    <a:srgbClr val="000000"/>
                  </a:solidFill>
                  <a:latin typeface="League Spartan"/>
                </a:rPr>
                <a:t>Actors of the system</a:t>
              </a:r>
            </a:p>
          </p:txBody>
        </p:sp>
      </p:grpSp>
      <p:grpSp>
        <p:nvGrpSpPr>
          <p:cNvPr id="6" name="Group 6"/>
          <p:cNvGrpSpPr/>
          <p:nvPr/>
        </p:nvGrpSpPr>
        <p:grpSpPr>
          <a:xfrm>
            <a:off x="8392057" y="3149585"/>
            <a:ext cx="6820531" cy="5079932"/>
            <a:chOff x="0" y="0"/>
            <a:chExt cx="9094041" cy="6773242"/>
          </a:xfrm>
        </p:grpSpPr>
        <p:sp>
          <p:nvSpPr>
            <p:cNvPr id="7" name="TextBox 7"/>
            <p:cNvSpPr txBox="1"/>
            <p:nvPr/>
          </p:nvSpPr>
          <p:spPr>
            <a:xfrm>
              <a:off x="0" y="776302"/>
              <a:ext cx="9094041" cy="5996941"/>
            </a:xfrm>
            <a:prstGeom prst="rect">
              <a:avLst/>
            </a:prstGeom>
          </p:spPr>
          <p:txBody>
            <a:bodyPr lIns="0" tIns="0" rIns="0" bIns="0" rtlCol="0" anchor="t">
              <a:spAutoFit/>
            </a:bodyPr>
            <a:lstStyle/>
            <a:p>
              <a:pPr marL="582927" lvl="1" indent="-291463">
                <a:lnSpc>
                  <a:spcPts val="4049"/>
                </a:lnSpc>
                <a:buFont typeface="Arial"/>
                <a:buChar char="•"/>
              </a:pPr>
              <a:r>
                <a:rPr lang="en-US" sz="2699" dirty="0">
                  <a:solidFill>
                    <a:srgbClr val="000000"/>
                  </a:solidFill>
                  <a:latin typeface="Open Sauce Light Bold"/>
                </a:rPr>
                <a:t>Administrator</a:t>
              </a:r>
            </a:p>
            <a:p>
              <a:pPr marL="1165854" lvl="2" indent="-388618">
                <a:lnSpc>
                  <a:spcPts val="4049"/>
                </a:lnSpc>
                <a:buFont typeface="Arial"/>
                <a:buChar char="⚬"/>
              </a:pPr>
              <a:r>
                <a:rPr lang="en-US" sz="2699" dirty="0">
                  <a:solidFill>
                    <a:srgbClr val="000000"/>
                  </a:solidFill>
                  <a:latin typeface="Open Sauce Light"/>
                </a:rPr>
                <a:t>Managing users</a:t>
              </a:r>
            </a:p>
            <a:p>
              <a:pPr marL="1165854" lvl="2" indent="-388618">
                <a:lnSpc>
                  <a:spcPts val="4049"/>
                </a:lnSpc>
                <a:buFont typeface="Arial"/>
                <a:buChar char="⚬"/>
              </a:pPr>
              <a:r>
                <a:rPr lang="en-US" sz="2699" dirty="0">
                  <a:solidFill>
                    <a:srgbClr val="000000"/>
                  </a:solidFill>
                  <a:latin typeface="Open Sauce Light"/>
                </a:rPr>
                <a:t>Generate reports and analytics</a:t>
              </a:r>
            </a:p>
            <a:p>
              <a:pPr>
                <a:lnSpc>
                  <a:spcPts val="4049"/>
                </a:lnSpc>
              </a:pPr>
              <a:endParaRPr lang="en-US" sz="2699" dirty="0">
                <a:solidFill>
                  <a:srgbClr val="000000"/>
                </a:solidFill>
                <a:latin typeface="Open Sauce Light"/>
              </a:endParaRPr>
            </a:p>
            <a:p>
              <a:pPr marL="582927" lvl="1" indent="-291463">
                <a:lnSpc>
                  <a:spcPts val="4049"/>
                </a:lnSpc>
                <a:buFont typeface="Arial"/>
                <a:buChar char="•"/>
              </a:pPr>
              <a:r>
                <a:rPr lang="en-US" sz="2699" dirty="0">
                  <a:solidFill>
                    <a:srgbClr val="000000"/>
                  </a:solidFill>
                  <a:latin typeface="Open Sauce Light Bold"/>
                </a:rPr>
                <a:t>Internship manager</a:t>
              </a:r>
            </a:p>
            <a:p>
              <a:pPr marL="1165854" lvl="2" indent="-388618">
                <a:lnSpc>
                  <a:spcPts val="4049"/>
                </a:lnSpc>
                <a:buFont typeface="Arial"/>
                <a:buChar char="⚬"/>
              </a:pPr>
              <a:r>
                <a:rPr lang="en-US" sz="2699" dirty="0">
                  <a:solidFill>
                    <a:srgbClr val="000000"/>
                  </a:solidFill>
                  <a:latin typeface="Open Sauce Light"/>
                </a:rPr>
                <a:t>Manage internship sessions</a:t>
              </a:r>
            </a:p>
            <a:p>
              <a:pPr marL="1165854" lvl="2" indent="-388618">
                <a:lnSpc>
                  <a:spcPts val="4049"/>
                </a:lnSpc>
                <a:buFont typeface="Arial"/>
                <a:buChar char="⚬"/>
              </a:pPr>
              <a:r>
                <a:rPr lang="en-US" sz="2699" dirty="0">
                  <a:solidFill>
                    <a:srgbClr val="000000"/>
                  </a:solidFill>
                  <a:latin typeface="Open Sauce Light"/>
                </a:rPr>
                <a:t>Add new candidates</a:t>
              </a:r>
            </a:p>
            <a:p>
              <a:pPr marL="1165854" lvl="2" indent="-388618">
                <a:lnSpc>
                  <a:spcPts val="4049"/>
                </a:lnSpc>
                <a:buFont typeface="Arial"/>
                <a:buChar char="⚬"/>
              </a:pPr>
              <a:r>
                <a:rPr lang="en-US" sz="2699" dirty="0">
                  <a:solidFill>
                    <a:srgbClr val="000000"/>
                  </a:solidFill>
                  <a:latin typeface="Open Sauce Light"/>
                </a:rPr>
                <a:t>Accept/reject candidates</a:t>
              </a:r>
            </a:p>
            <a:p>
              <a:pPr marL="1165854" lvl="2" indent="-388618">
                <a:lnSpc>
                  <a:spcPts val="4049"/>
                </a:lnSpc>
                <a:buFont typeface="Arial"/>
                <a:buChar char="⚬"/>
              </a:pPr>
              <a:r>
                <a:rPr lang="en-US" sz="2699" dirty="0">
                  <a:solidFill>
                    <a:srgbClr val="000000"/>
                  </a:solidFill>
                  <a:latin typeface="Open Sauce Light"/>
                </a:rPr>
                <a:t>Create internships for candidates</a:t>
              </a:r>
            </a:p>
          </p:txBody>
        </p:sp>
        <p:sp>
          <p:nvSpPr>
            <p:cNvPr id="8" name="TextBox 8"/>
            <p:cNvSpPr txBox="1"/>
            <p:nvPr/>
          </p:nvSpPr>
          <p:spPr>
            <a:xfrm>
              <a:off x="0" y="-57150"/>
              <a:ext cx="9094041" cy="654051"/>
            </a:xfrm>
            <a:prstGeom prst="rect">
              <a:avLst/>
            </a:prstGeom>
          </p:spPr>
          <p:txBody>
            <a:bodyPr lIns="0" tIns="0" rIns="0" bIns="0" rtlCol="0" anchor="t">
              <a:spAutoFit/>
            </a:bodyPr>
            <a:lstStyle/>
            <a:p>
              <a:pPr>
                <a:lnSpc>
                  <a:spcPts val="4199"/>
                </a:lnSpc>
              </a:pPr>
              <a:r>
                <a:rPr lang="en-US" sz="2999" dirty="0">
                  <a:solidFill>
                    <a:srgbClr val="000000"/>
                  </a:solidFill>
                  <a:latin typeface="League Spartan"/>
                </a:rPr>
                <a:t>Functional requirements</a:t>
              </a:r>
            </a:p>
          </p:txBody>
        </p:sp>
      </p:grpSp>
      <p:sp>
        <p:nvSpPr>
          <p:cNvPr id="9" name="AutoShape 9"/>
          <p:cNvSpPr/>
          <p:nvPr/>
        </p:nvSpPr>
        <p:spPr>
          <a:xfrm>
            <a:off x="1028700" y="2065615"/>
            <a:ext cx="1175568" cy="137659"/>
          </a:xfrm>
          <a:prstGeom prst="rect">
            <a:avLst/>
          </a:prstGeom>
          <a:solidFill>
            <a:srgbClr val="000000"/>
          </a:solidFill>
        </p:spPr>
      </p:sp>
      <p:grpSp>
        <p:nvGrpSpPr>
          <p:cNvPr id="10" name="Group 10"/>
          <p:cNvGrpSpPr/>
          <p:nvPr/>
        </p:nvGrpSpPr>
        <p:grpSpPr>
          <a:xfrm>
            <a:off x="16991245" y="8907589"/>
            <a:ext cx="268055" cy="350711"/>
            <a:chOff x="0" y="0"/>
            <a:chExt cx="357406" cy="467614"/>
          </a:xfrm>
        </p:grpSpPr>
        <p:sp>
          <p:nvSpPr>
            <p:cNvPr id="11" name="Freeform 11"/>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353</Words>
  <Application>Microsoft Macintosh PowerPoint</Application>
  <PresentationFormat>Custom</PresentationFormat>
  <Paragraphs>92</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Be Vietnam</vt:lpstr>
      <vt:lpstr>League Spartan</vt:lpstr>
      <vt:lpstr>Open Sauce Light Bold</vt:lpstr>
      <vt:lpstr>Open Sauce Light</vt:lpstr>
      <vt:lpstr>Source Sans Pro</vt:lpstr>
      <vt:lpstr>Calibri</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Youssef El Aissaoui</dc:title>
  <cp:lastModifiedBy>Yusuf Isawi</cp:lastModifiedBy>
  <cp:revision>6</cp:revision>
  <dcterms:created xsi:type="dcterms:W3CDTF">2006-08-16T00:00:00Z</dcterms:created>
  <dcterms:modified xsi:type="dcterms:W3CDTF">2023-06-06T14:01:21Z</dcterms:modified>
  <dc:identifier>DAFk3YFPuJM</dc:identifier>
</cp:coreProperties>
</file>